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2" r:id="rId2"/>
    <p:sldId id="257" r:id="rId3"/>
    <p:sldId id="259" r:id="rId4"/>
    <p:sldId id="258" r:id="rId5"/>
    <p:sldId id="260" r:id="rId6"/>
    <p:sldId id="261" r:id="rId7"/>
    <p:sldId id="263" r:id="rId8"/>
    <p:sldId id="262" r:id="rId9"/>
    <p:sldId id="264" r:id="rId10"/>
    <p:sldId id="265" r:id="rId11"/>
    <p:sldId id="270" r:id="rId12"/>
    <p:sldId id="266" r:id="rId13"/>
    <p:sldId id="268" r:id="rId14"/>
    <p:sldId id="271" r:id="rId15"/>
    <p:sldId id="274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6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6B209C-81FD-4386-8FF5-7D92BE8031A7}" type="datetimeFigureOut">
              <a:rPr lang="ru-RU" smtClean="0"/>
              <a:pPr/>
              <a:t>25.12.2018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EB5D5A-10FE-4A40-8DC5-AB7176E83F6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B5D5A-10FE-4A40-8DC5-AB7176E83F6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EB5D5A-10FE-4A40-8DC5-AB7176E83F6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71;&#1053;&#1042;&#1040;&#1056;&#1068;\playlist.m3u" TargetMode="Externa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71;&#1053;&#1042;&#1040;&#1056;&#1068;\&#1074;%20&#1083;&#1077;&#1089;&#1091;%20&#1088;&#1086;&#1076;&#1080;&#1083;&#1072;&#1089;&#1100;%20&#1077;&#1083;&#1086;&#1095;&#1082;&#1072;.m3u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762001"/>
            <a:ext cx="9144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400" dirty="0" smtClean="0">
              <a:solidFill>
                <a:srgbClr val="FF0000"/>
              </a:solidFill>
              <a:latin typeface="Segoe Print" pitchFamily="2" charset="0"/>
            </a:endParaRP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Segoe Print" pitchFamily="2" charset="0"/>
              </a:rPr>
              <a:t>Презентация </a:t>
            </a:r>
            <a:r>
              <a:rPr lang="ru-RU" sz="4400" dirty="0" smtClean="0">
                <a:solidFill>
                  <a:srgbClr val="FF0000"/>
                </a:solidFill>
                <a:latin typeface="Segoe Print" pitchFamily="2" charset="0"/>
              </a:rPr>
              <a:t>для малышей.</a:t>
            </a:r>
          </a:p>
          <a:p>
            <a:pPr algn="ctr"/>
            <a:endParaRPr lang="ru-RU" sz="4400" dirty="0" smtClean="0">
              <a:solidFill>
                <a:srgbClr val="FF0000"/>
              </a:solidFill>
              <a:latin typeface="Segoe Print" pitchFamily="2" charset="0"/>
            </a:endParaRP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Segoe Print" pitchFamily="2" charset="0"/>
              </a:rPr>
              <a:t>Новый Год</a:t>
            </a:r>
            <a:r>
              <a:rPr lang="ru-RU" sz="4400" dirty="0" smtClean="0">
                <a:solidFill>
                  <a:srgbClr val="FF0000"/>
                </a:solidFill>
                <a:latin typeface="Segoe Print" pitchFamily="2" charset="0"/>
              </a:rPr>
              <a:t>.</a:t>
            </a:r>
          </a:p>
          <a:p>
            <a:pPr algn="ctr"/>
            <a:endParaRPr lang="ru-RU" sz="4400" dirty="0" smtClean="0">
              <a:solidFill>
                <a:srgbClr val="FF0000"/>
              </a:solidFill>
              <a:latin typeface="Segoe Print" pitchFamily="2" charset="0"/>
            </a:endParaRPr>
          </a:p>
          <a:p>
            <a:pPr algn="ctr"/>
            <a:endParaRPr lang="ru-RU" sz="4400" dirty="0" smtClean="0">
              <a:solidFill>
                <a:srgbClr val="FF0000"/>
              </a:solidFill>
              <a:latin typeface="Segoe Print" pitchFamily="2" charset="0"/>
            </a:endParaRPr>
          </a:p>
          <a:p>
            <a:pPr algn="ctr"/>
            <a:endParaRPr lang="ru-RU" sz="4400" dirty="0" smtClean="0">
              <a:solidFill>
                <a:srgbClr val="FF0000"/>
              </a:solidFill>
              <a:latin typeface="Segoe Print" pitchFamily="2" charset="0"/>
            </a:endParaRPr>
          </a:p>
          <a:p>
            <a:pPr algn="ctr"/>
            <a:r>
              <a:rPr lang="ru-RU" sz="4400" dirty="0" smtClean="0">
                <a:solidFill>
                  <a:srgbClr val="FF0000"/>
                </a:solidFill>
                <a:latin typeface="Segoe Print" pitchFamily="2" charset="0"/>
              </a:rPr>
              <a:t/>
            </a:r>
            <a:br>
              <a:rPr lang="ru-RU" sz="4400" dirty="0" smtClean="0">
                <a:solidFill>
                  <a:srgbClr val="FF0000"/>
                </a:solidFill>
                <a:latin typeface="Segoe Print" pitchFamily="2" charset="0"/>
              </a:rPr>
            </a:br>
            <a:endParaRPr lang="ru-RU" sz="4400" dirty="0">
              <a:solidFill>
                <a:srgbClr val="FF0000"/>
              </a:solidFill>
              <a:latin typeface="Segoe Print" pitchFamily="2" charset="0"/>
            </a:endParaRPr>
          </a:p>
        </p:txBody>
      </p:sp>
      <p:pic>
        <p:nvPicPr>
          <p:cNvPr id="3" name="Рисунок 2" descr="5f7f72526ab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5334000"/>
            <a:ext cx="914400" cy="914400"/>
          </a:xfrm>
          <a:prstGeom prst="rect">
            <a:avLst/>
          </a:prstGeom>
        </p:spPr>
      </p:pic>
      <p:pic>
        <p:nvPicPr>
          <p:cNvPr id="4" name="Рисунок 3" descr="5f7f72526ab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96200" y="5791200"/>
            <a:ext cx="914400" cy="914400"/>
          </a:xfrm>
          <a:prstGeom prst="rect">
            <a:avLst/>
          </a:prstGeom>
        </p:spPr>
      </p:pic>
      <p:pic>
        <p:nvPicPr>
          <p:cNvPr id="5" name="Рисунок 4" descr="5f7f72526ab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71800" y="4495800"/>
            <a:ext cx="914400" cy="914400"/>
          </a:xfrm>
          <a:prstGeom prst="rect">
            <a:avLst/>
          </a:prstGeom>
        </p:spPr>
      </p:pic>
      <p:pic>
        <p:nvPicPr>
          <p:cNvPr id="6" name="Рисунок 5" descr="5f7f72526ab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48400" y="4191000"/>
            <a:ext cx="914400" cy="914400"/>
          </a:xfrm>
          <a:prstGeom prst="rect">
            <a:avLst/>
          </a:prstGeom>
        </p:spPr>
      </p:pic>
      <p:pic>
        <p:nvPicPr>
          <p:cNvPr id="7" name="Рисунок 6" descr="5f7f72526ab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2209800"/>
            <a:ext cx="914400" cy="914400"/>
          </a:xfrm>
          <a:prstGeom prst="rect">
            <a:avLst/>
          </a:prstGeom>
        </p:spPr>
      </p:pic>
      <p:pic>
        <p:nvPicPr>
          <p:cNvPr id="8" name="Рисунок 7" descr="5f7f72526ab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038600" y="0"/>
            <a:ext cx="914400" cy="914400"/>
          </a:xfrm>
          <a:prstGeom prst="rect">
            <a:avLst/>
          </a:prstGeom>
        </p:spPr>
      </p:pic>
      <p:pic>
        <p:nvPicPr>
          <p:cNvPr id="9" name="Рисунок 8" descr="5f7f72526ab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34200" y="2133600"/>
            <a:ext cx="914400" cy="914400"/>
          </a:xfrm>
          <a:prstGeom prst="rect">
            <a:avLst/>
          </a:prstGeom>
        </p:spPr>
      </p:pic>
      <p:pic>
        <p:nvPicPr>
          <p:cNvPr id="10" name="Рисунок 9" descr="5f7f72526ab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00600" y="5410200"/>
            <a:ext cx="914400" cy="914400"/>
          </a:xfrm>
          <a:prstGeom prst="rect">
            <a:avLst/>
          </a:prstGeom>
        </p:spPr>
      </p:pic>
    </p:spTree>
  </p:cSld>
  <p:clrMapOvr>
    <a:masterClrMapping/>
  </p:clrMapOvr>
  <p:transition advTm="7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904abecb17d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876800" cy="6858000"/>
          </a:xfrm>
          <a:prstGeom prst="rect">
            <a:avLst/>
          </a:prstGeom>
        </p:spPr>
      </p:pic>
      <p:pic>
        <p:nvPicPr>
          <p:cNvPr id="7" name="Рисунок 6" descr="b1b596f38c0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77000" y="0"/>
            <a:ext cx="2381250" cy="55435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19600" y="5486401"/>
            <a:ext cx="449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Segoe Print" pitchFamily="2" charset="0"/>
              </a:rPr>
              <a:t>Еще с дедушкой приезжает его внучка — снегурочка.</a:t>
            </a:r>
          </a:p>
        </p:txBody>
      </p:sp>
    </p:spTree>
  </p:cSld>
  <p:clrMapOvr>
    <a:masterClrMapping/>
  </p:clrMapOvr>
  <p:transition advTm="13000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для детей\детские картинки\блестяшки\noviy-god-99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0" y="381000"/>
            <a:ext cx="7477124" cy="626736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" y="228600"/>
            <a:ext cx="21336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Segoe Print" pitchFamily="2" charset="0"/>
              </a:rPr>
              <a:t>Снеговики – помощники дедушки мороза. Они помогают ему подготовиться к празднику.</a:t>
            </a:r>
            <a:endParaRPr lang="ru-RU" sz="2000" b="1" dirty="0">
              <a:latin typeface="Segoe Print" pitchFamily="2" charset="0"/>
            </a:endParaRPr>
          </a:p>
        </p:txBody>
      </p:sp>
    </p:spTree>
  </p:cSld>
  <p:clrMapOvr>
    <a:masterClrMapping/>
  </p:clrMapOvr>
  <p:transition advTm="8000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79509772_57__5_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00" y="0"/>
            <a:ext cx="6476999" cy="6858000"/>
          </a:xfrm>
          <a:prstGeom prst="rect">
            <a:avLst/>
          </a:prstGeom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152400"/>
            <a:ext cx="2438400" cy="6705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Перед самым наступлением нового года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накрывают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красивый стол, на котором будет много еды. Ты тоже выберешь себе что-нибудь вкусное. Кстати, а ты любишь мандарины? Этот фрукт есть в каждом доме на новый год. Мандарин — это вкусный символ нового года.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egoe Print" pitchFamily="2" charset="0"/>
              <a:cs typeface="Arial" pitchFamily="34" charset="0"/>
            </a:endParaRPr>
          </a:p>
        </p:txBody>
      </p:sp>
    </p:spTree>
  </p:cSld>
  <p:clrMapOvr>
    <a:masterClrMapping/>
  </p:clrMapOvr>
  <p:transition advTm="20000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x_ec4297d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71932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81800" y="304800"/>
            <a:ext cx="2362200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Segoe Print" pitchFamily="2" charset="0"/>
              </a:rPr>
              <a:t>31 декабря ровно в 12 часов ночи, если ты еще не уснешь – включай телевизор. Сейчас ты услышишь бой курантов – это  такие большие часы, звон которых говорит о наступлении Нового Года!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Segoe Print" pitchFamily="2" charset="0"/>
              </a:rPr>
              <a:t>С праздником тебя, малыш! С Новым Годом!</a:t>
            </a:r>
            <a:endParaRPr lang="ru-RU" sz="2000" b="1" dirty="0">
              <a:solidFill>
                <a:schemeClr val="bg1"/>
              </a:solidFill>
              <a:latin typeface="Segoe Print" pitchFamily="2" charset="0"/>
            </a:endParaRPr>
          </a:p>
        </p:txBody>
      </p:sp>
      <p:pic>
        <p:nvPicPr>
          <p:cNvPr id="6" name="playlist.m3u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381000" y="5105400"/>
            <a:ext cx="1295400" cy="1295400"/>
          </a:xfrm>
          <a:prstGeom prst="rect">
            <a:avLst/>
          </a:prstGeom>
        </p:spPr>
      </p:pic>
    </p:spTree>
  </p:cSld>
  <p:clrMapOvr>
    <a:masterClrMapping/>
  </p:clrMapOvr>
  <p:transition advTm="2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-1741646"/>
            <a:ext cx="4572000" cy="646331"/>
          </a:xfrm>
          <a:prstGeom prst="rect">
            <a:avLst/>
          </a:prstGeom>
        </p:spPr>
        <p:txBody>
          <a:bodyPr numCol="2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-1"/>
            <a:ext cx="5638800" cy="6832640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r>
              <a:rPr lang="ru-RU" dirty="0" smtClean="0"/>
              <a:t>В лесу родилась елочка,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 лесу она росла,</a:t>
            </a:r>
            <a:br>
              <a:rPr lang="ru-RU" sz="1600" dirty="0" smtClean="0"/>
            </a:br>
            <a:r>
              <a:rPr lang="ru-RU" sz="1600" dirty="0" smtClean="0"/>
              <a:t>Зимой и летом стройная, зеленая была.</a:t>
            </a:r>
            <a:br>
              <a:rPr lang="ru-RU" sz="1600" dirty="0" smtClean="0"/>
            </a:br>
            <a:r>
              <a:rPr lang="ru-RU" sz="1600" dirty="0" smtClean="0"/>
              <a:t>Зимой и летом стройная, зеленая была.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Метель ей пела песенку:</a:t>
            </a:r>
            <a:br>
              <a:rPr lang="ru-RU" sz="1600" dirty="0" smtClean="0"/>
            </a:br>
            <a:r>
              <a:rPr lang="ru-RU" sz="1600" dirty="0" smtClean="0"/>
              <a:t>"Спи, елочка, бай-бай!"</a:t>
            </a:r>
            <a:br>
              <a:rPr lang="ru-RU" sz="1600" dirty="0" smtClean="0"/>
            </a:br>
            <a:r>
              <a:rPr lang="ru-RU" sz="1600" dirty="0" smtClean="0"/>
              <a:t>Мороз снежком укутывал:</a:t>
            </a:r>
            <a:br>
              <a:rPr lang="ru-RU" sz="1600" dirty="0" smtClean="0"/>
            </a:br>
            <a:r>
              <a:rPr lang="ru-RU" sz="1600" dirty="0" smtClean="0"/>
              <a:t>"Смотри, не замерзай!"</a:t>
            </a:r>
            <a:br>
              <a:rPr lang="ru-RU" sz="1600" dirty="0" smtClean="0"/>
            </a:br>
            <a:r>
              <a:rPr lang="ru-RU" sz="1600" dirty="0" smtClean="0"/>
              <a:t>Мороз снежком укутывал</a:t>
            </a:r>
            <a:br>
              <a:rPr lang="ru-RU" sz="1600" dirty="0" smtClean="0"/>
            </a:br>
            <a:r>
              <a:rPr lang="ru-RU" sz="1600" dirty="0" smtClean="0"/>
              <a:t>"Смотри, не замерзай!"</a:t>
            </a:r>
            <a:br>
              <a:rPr lang="ru-RU" sz="1600" dirty="0" smtClean="0"/>
            </a:br>
            <a:endParaRPr lang="ru-RU" sz="1600" dirty="0" smtClean="0"/>
          </a:p>
          <a:p>
            <a:r>
              <a:rPr lang="ru-RU" sz="1600" dirty="0" smtClean="0"/>
              <a:t>Трусишка зайка серенький</a:t>
            </a:r>
            <a:br>
              <a:rPr lang="ru-RU" sz="1600" dirty="0" smtClean="0"/>
            </a:br>
            <a:r>
              <a:rPr lang="ru-RU" sz="1600" dirty="0" smtClean="0"/>
              <a:t>Под елочкой скакал.</a:t>
            </a:r>
            <a:br>
              <a:rPr lang="ru-RU" sz="1600" dirty="0" smtClean="0"/>
            </a:br>
            <a:r>
              <a:rPr lang="ru-RU" sz="1600" dirty="0" smtClean="0"/>
              <a:t>Порою волк, сердитый волк, рысцою пробегал.</a:t>
            </a:r>
            <a:br>
              <a:rPr lang="ru-RU" sz="1600" dirty="0" smtClean="0"/>
            </a:br>
            <a:r>
              <a:rPr lang="ru-RU" sz="1600" dirty="0" smtClean="0"/>
              <a:t>Порою волк, сердитый волк, рысцою пробегал.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endParaRPr lang="ru-RU" sz="1600" dirty="0" smtClean="0"/>
          </a:p>
          <a:p>
            <a:r>
              <a:rPr lang="ru-RU" sz="1600" dirty="0" smtClean="0"/>
              <a:t>Чу! Снег по лесу частому</a:t>
            </a:r>
            <a:br>
              <a:rPr lang="ru-RU" sz="1600" dirty="0" smtClean="0"/>
            </a:br>
            <a:r>
              <a:rPr lang="ru-RU" sz="1600" dirty="0" smtClean="0"/>
              <a:t>Под полозом скрипит;</a:t>
            </a:r>
            <a:br>
              <a:rPr lang="ru-RU" sz="1600" dirty="0" smtClean="0"/>
            </a:br>
            <a:r>
              <a:rPr lang="ru-RU" sz="1600" dirty="0" smtClean="0"/>
              <a:t>Лошадка мохноногая торопится, бежит.</a:t>
            </a:r>
            <a:br>
              <a:rPr lang="ru-RU" sz="1600" dirty="0" smtClean="0"/>
            </a:br>
            <a:r>
              <a:rPr lang="ru-RU" sz="1600" dirty="0" smtClean="0"/>
              <a:t>Лошадка мохноногая торопится, бежит.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Везет лошадка </a:t>
            </a:r>
            <a:r>
              <a:rPr lang="ru-RU" sz="1600" dirty="0" err="1" smtClean="0"/>
              <a:t>дровеньки</a:t>
            </a:r>
            <a:r>
              <a:rPr lang="ru-RU" sz="1600" dirty="0" smtClean="0"/>
              <a:t>,</a:t>
            </a:r>
            <a:br>
              <a:rPr lang="ru-RU" sz="1600" dirty="0" smtClean="0"/>
            </a:br>
            <a:r>
              <a:rPr lang="ru-RU" sz="1600" dirty="0" smtClean="0"/>
              <a:t>А в дровнях мужичок,</a:t>
            </a:r>
            <a:br>
              <a:rPr lang="ru-RU" sz="1600" dirty="0" smtClean="0"/>
            </a:br>
            <a:r>
              <a:rPr lang="ru-RU" sz="1600" dirty="0" smtClean="0"/>
              <a:t>Срубил он нашу елочку под самый корешок.</a:t>
            </a:r>
            <a:br>
              <a:rPr lang="ru-RU" sz="1600" dirty="0" smtClean="0"/>
            </a:br>
            <a:endParaRPr lang="ru-RU" sz="1600" dirty="0" smtClean="0"/>
          </a:p>
          <a:p>
            <a:r>
              <a:rPr lang="ru-RU" sz="1600" dirty="0" smtClean="0"/>
              <a:t>Срубил он нашу елочку под самый корешок.</a:t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И вот она, нарядная,</a:t>
            </a:r>
            <a:br>
              <a:rPr lang="ru-RU" sz="1600" dirty="0" smtClean="0"/>
            </a:br>
            <a:r>
              <a:rPr lang="ru-RU" sz="1600" dirty="0" smtClean="0"/>
              <a:t>На праздник к нам пришла,</a:t>
            </a:r>
            <a:br>
              <a:rPr lang="ru-RU" sz="1600" dirty="0" smtClean="0"/>
            </a:br>
            <a:r>
              <a:rPr lang="ru-RU" sz="1600" dirty="0" smtClean="0"/>
              <a:t>И много, много радости детишкам принесла.</a:t>
            </a:r>
            <a:br>
              <a:rPr lang="ru-RU" sz="1600" dirty="0" smtClean="0"/>
            </a:br>
            <a:r>
              <a:rPr lang="ru-RU" sz="1600" dirty="0" smtClean="0"/>
              <a:t>И </a:t>
            </a:r>
            <a:r>
              <a:rPr lang="ru-RU" dirty="0" smtClean="0"/>
              <a:t>много, много радости детишкам принесла.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5" descr="D:\для детей\детские картинки\блестяшки\Sterne0038n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381000"/>
            <a:ext cx="4876800" cy="3657600"/>
          </a:xfrm>
          <a:prstGeom prst="rect">
            <a:avLst/>
          </a:prstGeom>
          <a:noFill/>
        </p:spPr>
      </p:pic>
      <p:pic>
        <p:nvPicPr>
          <p:cNvPr id="5" name="Picture 5" descr="D:\для детей\детские картинки\блестяшки\Sterne0038n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-838200"/>
            <a:ext cx="4343401" cy="3733800"/>
          </a:xfrm>
          <a:prstGeom prst="rect">
            <a:avLst/>
          </a:prstGeom>
          <a:noFill/>
        </p:spPr>
      </p:pic>
      <p:pic>
        <p:nvPicPr>
          <p:cNvPr id="6" name="Picture 5" descr="D:\для детей\детские картинки\блестяшки\Sterne0038n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343400"/>
            <a:ext cx="4876800" cy="2362200"/>
          </a:xfrm>
          <a:prstGeom prst="rect">
            <a:avLst/>
          </a:prstGeom>
          <a:noFill/>
        </p:spPr>
      </p:pic>
      <p:pic>
        <p:nvPicPr>
          <p:cNvPr id="7" name="Picture 5" descr="D:\для детей\детские картинки\блестяшки\Sterne0038n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3657600"/>
            <a:ext cx="4876800" cy="3200400"/>
          </a:xfrm>
          <a:prstGeom prst="rect">
            <a:avLst/>
          </a:prstGeom>
          <a:noFill/>
        </p:spPr>
      </p:pic>
      <p:pic>
        <p:nvPicPr>
          <p:cNvPr id="10" name="Рисунок 9" descr="0_94b60_e0b67e51_X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29200" y="381000"/>
            <a:ext cx="4114800" cy="6062322"/>
          </a:xfrm>
          <a:prstGeom prst="rect">
            <a:avLst/>
          </a:prstGeom>
        </p:spPr>
      </p:pic>
      <p:pic>
        <p:nvPicPr>
          <p:cNvPr id="9" name="в лесу родилась елочка.m3u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/>
          <a:stretch>
            <a:fillRect/>
          </a:stretch>
        </p:blipFill>
        <p:spPr>
          <a:xfrm>
            <a:off x="381000" y="5410200"/>
            <a:ext cx="1371600" cy="1066800"/>
          </a:xfrm>
          <a:prstGeom prst="rect">
            <a:avLst/>
          </a:prstGeom>
        </p:spPr>
      </p:pic>
    </p:spTree>
  </p:cSld>
  <p:clrMapOvr>
    <a:masterClrMapping/>
  </p:clrMapOvr>
  <p:transition advTm="20000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371601" y="1905000"/>
            <a:ext cx="6781800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7200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advClick="0" advTm="10000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2f9615075c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677400" cy="72250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4799" y="381000"/>
            <a:ext cx="91440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FF00"/>
                </a:solidFill>
                <a:latin typeface="Segoe Print" pitchFamily="2" charset="0"/>
              </a:rPr>
              <a:t>НАСТУПИЛА ЗИМА! НА УЛИЦЕ ХОЛОДНО И МНОГО СНЕГА. А ЗНАЕШЬ ЧТО ЭТО ЗНАЧИТ?</a:t>
            </a:r>
            <a:endParaRPr lang="ru-RU" sz="2400" b="1" dirty="0">
              <a:solidFill>
                <a:srgbClr val="FFFF00"/>
              </a:solidFill>
              <a:latin typeface="Segoe Print" pitchFamily="2" charset="0"/>
            </a:endParaRPr>
          </a:p>
        </p:txBody>
      </p:sp>
      <p:pic>
        <p:nvPicPr>
          <p:cNvPr id="6" name="Picture 4" descr="D:\для детей\детские картинки\блестяшки\animal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3600" y="3352800"/>
            <a:ext cx="2157421" cy="3268820"/>
          </a:xfrm>
          <a:prstGeom prst="rect">
            <a:avLst/>
          </a:prstGeom>
          <a:noFill/>
        </p:spPr>
      </p:pic>
    </p:spTree>
  </p:cSld>
  <p:clrMapOvr>
    <a:masterClrMapping/>
  </p:clrMapOvr>
  <p:transition advTm="7000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_639d6_6d9b5d69_X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11060" y="0"/>
            <a:ext cx="9255060" cy="6019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5638800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Segoe Print" pitchFamily="2" charset="0"/>
              </a:rPr>
              <a:t>Это означает, что скоро наступит Новый Год!</a:t>
            </a:r>
            <a:endParaRPr lang="ru-RU" sz="32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Segoe Print" pitchFamily="2" charset="0"/>
            </a:endParaRPr>
          </a:p>
        </p:txBody>
      </p:sp>
      <p:pic>
        <p:nvPicPr>
          <p:cNvPr id="5" name="Рисунок 4" descr="5f7f72526ab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381000"/>
            <a:ext cx="914400" cy="914400"/>
          </a:xfrm>
          <a:prstGeom prst="rect">
            <a:avLst/>
          </a:prstGeom>
        </p:spPr>
      </p:pic>
      <p:pic>
        <p:nvPicPr>
          <p:cNvPr id="7" name="Рисунок 6" descr="5f7f72526ab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6600" y="533400"/>
            <a:ext cx="914400" cy="914400"/>
          </a:xfrm>
          <a:prstGeom prst="rect">
            <a:avLst/>
          </a:prstGeom>
        </p:spPr>
      </p:pic>
      <p:pic>
        <p:nvPicPr>
          <p:cNvPr id="8" name="Рисунок 7" descr="5f7f72526ab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0" y="5105400"/>
            <a:ext cx="914400" cy="914400"/>
          </a:xfrm>
          <a:prstGeom prst="rect">
            <a:avLst/>
          </a:prstGeom>
        </p:spPr>
      </p:pic>
      <p:pic>
        <p:nvPicPr>
          <p:cNvPr id="9" name="Рисунок 8" descr="5f7f72526abe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10400" y="533400"/>
            <a:ext cx="914400" cy="914400"/>
          </a:xfrm>
          <a:prstGeom prst="rect">
            <a:avLst/>
          </a:prstGeom>
        </p:spPr>
      </p:pic>
    </p:spTree>
  </p:cSld>
  <p:clrMapOvr>
    <a:masterClrMapping/>
  </p:clrMapOvr>
  <p:transition advTm="7000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3076605_1262109872_52622049_52482560_1841ea342d7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76400" y="0"/>
            <a:ext cx="63246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"/>
            <a:ext cx="32004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Segoe Print" pitchFamily="2" charset="0"/>
              </a:rPr>
              <a:t>Перед новым годом в каждом доме наряжают зеленую ель красивыми шарами, игрушками, мишурой и гирляндами. Вот какая красивая она может быть. </a:t>
            </a:r>
          </a:p>
          <a:p>
            <a:endParaRPr lang="ru-RU" dirty="0"/>
          </a:p>
        </p:txBody>
      </p:sp>
      <p:pic>
        <p:nvPicPr>
          <p:cNvPr id="5" name="Picture 6" descr="D:\для детей\детские картинки\блестяшки\noviy-god-38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176613" y="0"/>
            <a:ext cx="2967387" cy="1928802"/>
          </a:xfrm>
          <a:prstGeom prst="rect">
            <a:avLst/>
          </a:prstGeom>
          <a:noFill/>
        </p:spPr>
      </p:pic>
      <p:pic>
        <p:nvPicPr>
          <p:cNvPr id="8" name="Рисунок 7" descr="5f7f72526abe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01000" y="3962400"/>
            <a:ext cx="914400" cy="914400"/>
          </a:xfrm>
          <a:prstGeom prst="rect">
            <a:avLst/>
          </a:prstGeom>
        </p:spPr>
      </p:pic>
      <p:pic>
        <p:nvPicPr>
          <p:cNvPr id="9" name="Рисунок 8" descr="5f7f72526abe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0" y="4876800"/>
            <a:ext cx="914400" cy="914400"/>
          </a:xfrm>
          <a:prstGeom prst="rect">
            <a:avLst/>
          </a:prstGeom>
        </p:spPr>
      </p:pic>
      <p:pic>
        <p:nvPicPr>
          <p:cNvPr id="10" name="Рисунок 9" descr="5f7f72526abe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5800" y="2971800"/>
            <a:ext cx="914400" cy="914400"/>
          </a:xfrm>
          <a:prstGeom prst="rect">
            <a:avLst/>
          </a:prstGeom>
        </p:spPr>
      </p:pic>
      <p:pic>
        <p:nvPicPr>
          <p:cNvPr id="11" name="Рисунок 10" descr="5f7f72526abe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96200" y="2514600"/>
            <a:ext cx="914400" cy="914400"/>
          </a:xfrm>
          <a:prstGeom prst="rect">
            <a:avLst/>
          </a:prstGeom>
        </p:spPr>
      </p:pic>
      <p:pic>
        <p:nvPicPr>
          <p:cNvPr id="12" name="Рисунок 11" descr="5f7f72526abe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48600" y="5334000"/>
            <a:ext cx="914400" cy="914400"/>
          </a:xfrm>
          <a:prstGeom prst="rect">
            <a:avLst/>
          </a:prstGeom>
        </p:spPr>
      </p:pic>
      <p:pic>
        <p:nvPicPr>
          <p:cNvPr id="13" name="Рисунок 12" descr="5f7f72526abe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48000" y="0"/>
            <a:ext cx="914400" cy="914400"/>
          </a:xfrm>
          <a:prstGeom prst="rect">
            <a:avLst/>
          </a:prstGeom>
        </p:spPr>
      </p:pic>
    </p:spTree>
  </p:cSld>
  <p:clrMapOvr>
    <a:masterClrMapping/>
  </p:clrMapOvr>
  <p:transition advTm="15000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esize_of_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019800"/>
          </a:xfrm>
          <a:prstGeom prst="rect">
            <a:avLst/>
          </a:prstGeom>
        </p:spPr>
      </p:pic>
      <p:pic>
        <p:nvPicPr>
          <p:cNvPr id="5" name="Picture 4" descr="D:\для детей\детские картинки\блестяшки\noviy-god-73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7400" y="-533400"/>
            <a:ext cx="3130830" cy="480060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0" y="6096000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Segoe Print" pitchFamily="2" charset="0"/>
              </a:rPr>
              <a:t>А еще красавицу елку наряжают на улицах города. У самых больших и красивых елочек люди будут устраивать празднование</a:t>
            </a:r>
            <a:r>
              <a:rPr lang="ru-RU" dirty="0" smtClean="0">
                <a:latin typeface="Segoe Print" pitchFamily="2" charset="0"/>
              </a:rPr>
              <a:t>. </a:t>
            </a:r>
            <a:endParaRPr lang="ru-RU" dirty="0">
              <a:latin typeface="Segoe Print" pitchFamily="2" charset="0"/>
            </a:endParaRPr>
          </a:p>
        </p:txBody>
      </p:sp>
    </p:spTree>
  </p:cSld>
  <p:clrMapOvr>
    <a:masterClrMapping/>
  </p:clrMapOvr>
  <p:transition advTm="15000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4572001"/>
            <a:ext cx="313739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  <a:latin typeface="Segoe Print" pitchFamily="2" charset="0"/>
              </a:rPr>
              <a:t>Выбрал папа елочку</a:t>
            </a:r>
            <a:br>
              <a:rPr lang="ru-RU" sz="2000" b="1" dirty="0" smtClean="0">
                <a:solidFill>
                  <a:schemeClr val="bg1"/>
                </a:solidFill>
                <a:latin typeface="Segoe Print" pitchFamily="2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Segoe Print" pitchFamily="2" charset="0"/>
              </a:rPr>
              <a:t>Самую пушистую,</a:t>
            </a:r>
            <a:br>
              <a:rPr lang="ru-RU" sz="2000" b="1" dirty="0" smtClean="0">
                <a:solidFill>
                  <a:schemeClr val="bg1"/>
                </a:solidFill>
                <a:latin typeface="Segoe Print" pitchFamily="2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Segoe Print" pitchFamily="2" charset="0"/>
              </a:rPr>
              <a:t>Самую пушистую,</a:t>
            </a:r>
            <a:br>
              <a:rPr lang="ru-RU" sz="2000" b="1" dirty="0" smtClean="0">
                <a:solidFill>
                  <a:schemeClr val="bg1"/>
                </a:solidFill>
                <a:latin typeface="Segoe Print" pitchFamily="2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Segoe Print" pitchFamily="2" charset="0"/>
              </a:rPr>
              <a:t>Самую душистую…</a:t>
            </a:r>
            <a:br>
              <a:rPr lang="ru-RU" sz="2000" b="1" dirty="0" smtClean="0">
                <a:solidFill>
                  <a:schemeClr val="bg1"/>
                </a:solidFill>
                <a:latin typeface="Segoe Print" pitchFamily="2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Segoe Print" pitchFamily="2" charset="0"/>
              </a:rPr>
              <a:t>Елочка так пахнет -</a:t>
            </a:r>
            <a:br>
              <a:rPr lang="ru-RU" sz="2000" b="1" dirty="0" smtClean="0">
                <a:solidFill>
                  <a:schemeClr val="bg1"/>
                </a:solidFill>
                <a:latin typeface="Segoe Print" pitchFamily="2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Segoe Print" pitchFamily="2" charset="0"/>
              </a:rPr>
              <a:t>Мама сразу ахнет!</a:t>
            </a:r>
          </a:p>
          <a:p>
            <a:pPr algn="r"/>
            <a:r>
              <a:rPr lang="ru-RU" sz="2000" b="1" dirty="0" smtClean="0">
                <a:solidFill>
                  <a:schemeClr val="bg1"/>
                </a:solidFill>
                <a:latin typeface="Segoe Print" pitchFamily="2" charset="0"/>
              </a:rPr>
              <a:t>А. Усачев</a:t>
            </a:r>
            <a:endParaRPr lang="ru-RU" sz="2000" b="1" dirty="0">
              <a:solidFill>
                <a:schemeClr val="bg1"/>
              </a:solidFill>
              <a:latin typeface="Segoe Print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28468" y="5029200"/>
            <a:ext cx="38155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Дед Мороз прислал нам елку,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 Огоньки на ней зажег.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 И блестят на ней иголки,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 А на веточках – снежок</a:t>
            </a:r>
          </a:p>
          <a:p>
            <a:pPr algn="r"/>
            <a:r>
              <a:rPr lang="ru-RU" b="1" dirty="0" smtClean="0">
                <a:solidFill>
                  <a:schemeClr val="bg1"/>
                </a:solidFill>
                <a:latin typeface="Segoe Print" pitchFamily="2" charset="0"/>
              </a:rPr>
              <a:t>В. Петрова</a:t>
            </a:r>
            <a:endParaRPr lang="ru-RU" dirty="0"/>
          </a:p>
        </p:txBody>
      </p:sp>
    </p:spTree>
  </p:cSld>
  <p:clrMapOvr>
    <a:masterClrMapping/>
  </p:clrMapOvr>
  <p:transition advTm="20000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7725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86400" y="228600"/>
            <a:ext cx="3238958" cy="2743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228600"/>
            <a:ext cx="2514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Segoe Print" pitchFamily="2" charset="0"/>
              </a:rPr>
              <a:t>Мне кажется, что в новогодние праздники ты обязательно </a:t>
            </a:r>
            <a:r>
              <a:rPr lang="ru-RU" sz="2000" b="1" dirty="0" smtClean="0">
                <a:latin typeface="Segoe Print" pitchFamily="2" charset="0"/>
              </a:rPr>
              <a:t>встретишь</a:t>
            </a:r>
          </a:p>
          <a:p>
            <a:r>
              <a:rPr lang="ru-RU" sz="2000" b="1" dirty="0" smtClean="0">
                <a:latin typeface="Segoe Print" pitchFamily="2" charset="0"/>
              </a:rPr>
              <a:t> </a:t>
            </a:r>
            <a:r>
              <a:rPr lang="ru-RU" sz="2000" b="1" dirty="0" smtClean="0">
                <a:latin typeface="Segoe Print" pitchFamily="2" charset="0"/>
              </a:rPr>
              <a:t>деда мороза!</a:t>
            </a:r>
            <a:endParaRPr lang="ru-RU" sz="2000" b="1" dirty="0">
              <a:latin typeface="Segoe Print" pitchFamily="2" charset="0"/>
            </a:endParaRPr>
          </a:p>
        </p:txBody>
      </p:sp>
      <p:pic>
        <p:nvPicPr>
          <p:cNvPr id="4" name="Рисунок 3" descr="0065-107-Guljat-pod-snegom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200400"/>
            <a:ext cx="2724150" cy="3352800"/>
          </a:xfrm>
          <a:prstGeom prst="rect">
            <a:avLst/>
          </a:prstGeom>
        </p:spPr>
      </p:pic>
      <p:pic>
        <p:nvPicPr>
          <p:cNvPr id="5" name="Рисунок 4" descr="large_snowflakes_falling_hg_clr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381000" y="1676400"/>
            <a:ext cx="4800600" cy="3352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62600" y="3505200"/>
            <a:ext cx="35814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Segoe Print" pitchFamily="2" charset="0"/>
              </a:rPr>
              <a:t>Дед мороз — это добрый дедушка, который приезжает из далекого края. Он везет с собой огромные мешки подарков для детей, которые он заготавливает целый год. </a:t>
            </a:r>
          </a:p>
          <a:p>
            <a:endParaRPr lang="ru-RU" sz="2000" b="1" dirty="0">
              <a:latin typeface="Segoe Print" pitchFamily="2" charset="0"/>
            </a:endParaRPr>
          </a:p>
        </p:txBody>
      </p:sp>
      <p:pic>
        <p:nvPicPr>
          <p:cNvPr id="9" name="Рисунок 8" descr="large_snowflakes_falling_hg_clr (1)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9200" y="0"/>
            <a:ext cx="4572000" cy="3352800"/>
          </a:xfrm>
          <a:prstGeom prst="rect">
            <a:avLst/>
          </a:prstGeom>
        </p:spPr>
      </p:pic>
      <p:pic>
        <p:nvPicPr>
          <p:cNvPr id="10" name="Рисунок 9" descr="large_snowflakes_falling_hg_clr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53050" y="1219200"/>
            <a:ext cx="3790950" cy="3352800"/>
          </a:xfrm>
          <a:prstGeom prst="rect">
            <a:avLst/>
          </a:prstGeom>
        </p:spPr>
      </p:pic>
      <p:pic>
        <p:nvPicPr>
          <p:cNvPr id="11" name="Рисунок 10" descr="large_snowflakes_falling_hg_clr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57400" y="3581400"/>
            <a:ext cx="3429000" cy="3048000"/>
          </a:xfrm>
          <a:prstGeom prst="rect">
            <a:avLst/>
          </a:prstGeom>
        </p:spPr>
      </p:pic>
    </p:spTree>
  </p:cSld>
  <p:clrMapOvr>
    <a:masterClrMapping/>
  </p:clrMapOvr>
  <p:transition advTm="20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4732195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71614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505200"/>
            <a:ext cx="3657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Segoe Print" pitchFamily="2" charset="0"/>
                <a:cs typeface="Times New Roman" pitchFamily="18" charset="0"/>
              </a:rPr>
              <a:t>Снег идёт, снег идёт</a:t>
            </a:r>
          </a:p>
          <a:p>
            <a:r>
              <a:rPr lang="ru-RU" sz="2400" b="1" dirty="0" smtClean="0">
                <a:latin typeface="Segoe Print" pitchFamily="2" charset="0"/>
                <a:cs typeface="Times New Roman" pitchFamily="18" charset="0"/>
              </a:rPr>
              <a:t> Значит скоро Новый Год</a:t>
            </a:r>
          </a:p>
          <a:p>
            <a:r>
              <a:rPr lang="ru-RU" sz="2400" b="1" dirty="0" smtClean="0">
                <a:latin typeface="Segoe Print" pitchFamily="2" charset="0"/>
                <a:cs typeface="Times New Roman" pitchFamily="18" charset="0"/>
              </a:rPr>
              <a:t> Дед Мороз к нам придет</a:t>
            </a:r>
          </a:p>
          <a:p>
            <a:r>
              <a:rPr lang="ru-RU" sz="2400" b="1" dirty="0" smtClean="0">
                <a:latin typeface="Segoe Print" pitchFamily="2" charset="0"/>
                <a:cs typeface="Times New Roman" pitchFamily="18" charset="0"/>
              </a:rPr>
              <a:t> Всем подарки принесёт!</a:t>
            </a:r>
          </a:p>
          <a:p>
            <a:pPr algn="r"/>
            <a:r>
              <a:rPr lang="ru-RU" sz="2400" b="1" dirty="0" smtClean="0">
                <a:latin typeface="Segoe Print" pitchFamily="2" charset="0"/>
                <a:cs typeface="Times New Roman" pitchFamily="18" charset="0"/>
              </a:rPr>
              <a:t>С. Маршак</a:t>
            </a:r>
          </a:p>
          <a:p>
            <a:endParaRPr lang="ru-RU" b="1" dirty="0">
              <a:latin typeface="Segoe Print" pitchFamily="2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0000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1571355_1258645790_b9556f3f282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4600" y="0"/>
            <a:ext cx="6629400" cy="6873137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457200"/>
            <a:ext cx="2514600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Дедушка мороз приходит к деткам домой и дарит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подарки. Но малышей много, и ко всем он прийти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не успевает. Но ты не беспокойся, если дедушка не успеет к тебе днем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Segoe Print" pitchFamily="2" charset="0"/>
                <a:ea typeface="Calibri" pitchFamily="34" charset="0"/>
                <a:cs typeface="Times New Roman" pitchFamily="18" charset="0"/>
              </a:rPr>
              <a:t>он обязательно придет ночью и положит подарки под елку.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Segoe Print" pitchFamily="2" charset="0"/>
              <a:cs typeface="Arial" pitchFamily="34" charset="0"/>
            </a:endParaRPr>
          </a:p>
        </p:txBody>
      </p:sp>
    </p:spTree>
  </p:cSld>
  <p:clrMapOvr>
    <a:masterClrMapping/>
  </p:clrMapOvr>
  <p:transition advTm="20000"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346</Words>
  <Application>Microsoft Office PowerPoint</Application>
  <PresentationFormat>Экран (4:3)</PresentationFormat>
  <Paragraphs>46</Paragraphs>
  <Slides>15</Slides>
  <Notes>2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Dns</dc:creator>
  <cp:lastModifiedBy>user</cp:lastModifiedBy>
  <cp:revision>5</cp:revision>
  <dcterms:created xsi:type="dcterms:W3CDTF">2012-12-11T19:07:02Z</dcterms:created>
  <dcterms:modified xsi:type="dcterms:W3CDTF">2018-12-25T19:41:06Z</dcterms:modified>
</cp:coreProperties>
</file>