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4" r:id="rId5"/>
    <p:sldId id="268" r:id="rId6"/>
    <p:sldId id="275" r:id="rId7"/>
    <p:sldId id="278" r:id="rId8"/>
    <p:sldId id="258" r:id="rId9"/>
    <p:sldId id="260" r:id="rId10"/>
    <p:sldId id="270" r:id="rId11"/>
    <p:sldId id="261" r:id="rId12"/>
    <p:sldId id="262" r:id="rId13"/>
    <p:sldId id="273" r:id="rId14"/>
    <p:sldId id="269" r:id="rId15"/>
    <p:sldId id="271" r:id="rId16"/>
    <p:sldId id="272" r:id="rId17"/>
    <p:sldId id="279"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33CC"/>
    <a:srgbClr val="00FF00"/>
    <a:srgbClr val="FFFF00"/>
    <a:srgbClr val="5DD5FF"/>
    <a:srgbClr val="008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varScale="1">
        <p:scale>
          <a:sx n="73" d="100"/>
          <a:sy n="73" d="100"/>
        </p:scale>
        <p:origin x="-108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C07053A-4494-49E2-9674-D598D15927D3}" type="datetimeFigureOut">
              <a:rPr lang="ru-RU" smtClean="0"/>
              <a:pPr/>
              <a:t>11.09.2017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D59C7D-5F88-405A-9A9C-76B8528F5E3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7053A-4494-49E2-9674-D598D15927D3}" type="datetimeFigureOut">
              <a:rPr lang="ru-RU" smtClean="0"/>
              <a:pPr/>
              <a:t>11.09.2017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D59C7D-5F88-405A-9A9C-76B8528F5E3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jpeg"/><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hyperlink" Target="http://planetadetstva.net/pedagogam/pedsovet/adaptaciya-detej-rannego-vozrasta-k-rezhimu-dou-konsultaciya-dlya-pedagogov.html/attachment/miniatyura-206" TargetMode="External"/><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59876"/>
            <a:ext cx="7772400" cy="2903456"/>
          </a:xfrm>
        </p:spPr>
        <p:txBody>
          <a:bodyPr>
            <a:normAutofit/>
          </a:bodyPr>
          <a:lstStyle/>
          <a:p>
            <a:r>
              <a:rPr lang="ru-RU" sz="4000" b="1" dirty="0" smtClean="0">
                <a:solidFill>
                  <a:srgbClr val="FF0000"/>
                </a:solidFill>
              </a:rPr>
              <a:t/>
            </a:r>
            <a:br>
              <a:rPr lang="ru-RU" sz="4000" b="1" dirty="0" smtClean="0">
                <a:solidFill>
                  <a:srgbClr val="FF0000"/>
                </a:solidFill>
              </a:rPr>
            </a:br>
            <a:r>
              <a:rPr lang="ru-RU" b="1" dirty="0" smtClean="0">
                <a:ln w="12700">
                  <a:solidFill>
                    <a:srgbClr val="00B050"/>
                  </a:solidFill>
                </a:ln>
                <a:solidFill>
                  <a:srgbClr val="FF0000"/>
                </a:solidFill>
                <a:latin typeface="Times New Roman" pitchFamily="18" charset="0"/>
                <a:cs typeface="Times New Roman" pitchFamily="18" charset="0"/>
              </a:rPr>
              <a:t>«АДАПТАЦИЯ МАЛЫША </a:t>
            </a:r>
            <a:br>
              <a:rPr lang="ru-RU" b="1" dirty="0" smtClean="0">
                <a:ln w="12700">
                  <a:solidFill>
                    <a:srgbClr val="00B050"/>
                  </a:solidFill>
                </a:ln>
                <a:solidFill>
                  <a:srgbClr val="FF0000"/>
                </a:solidFill>
                <a:latin typeface="Times New Roman" pitchFamily="18" charset="0"/>
                <a:cs typeface="Times New Roman" pitchFamily="18" charset="0"/>
              </a:rPr>
            </a:br>
            <a:r>
              <a:rPr lang="ru-RU" sz="3200" b="1" dirty="0" smtClean="0">
                <a:ln w="12700">
                  <a:solidFill>
                    <a:srgbClr val="00B050"/>
                  </a:solidFill>
                </a:ln>
                <a:solidFill>
                  <a:srgbClr val="FF0000"/>
                </a:solidFill>
                <a:latin typeface="Times New Roman" pitchFamily="18" charset="0"/>
                <a:cs typeface="Times New Roman" pitchFamily="18" charset="0"/>
              </a:rPr>
              <a:t>К ДОШКОЛЬНОМУ УЧРЕЖДЕНИЮ»</a:t>
            </a:r>
            <a:endParaRPr lang="ru-RU" sz="3200" b="1" dirty="0">
              <a:ln w="12700">
                <a:solidFill>
                  <a:srgbClr val="00B050"/>
                </a:solidFill>
              </a:ln>
              <a:solidFill>
                <a:srgbClr val="FF0000"/>
              </a:solidFill>
              <a:latin typeface="Times New Roman" pitchFamily="18" charset="0"/>
              <a:cs typeface="Times New Roman" pitchFamily="18" charset="0"/>
            </a:endParaRPr>
          </a:p>
        </p:txBody>
      </p:sp>
      <p:pic>
        <p:nvPicPr>
          <p:cNvPr id="3" name="Picture 4" descr="F:\Documents and Settings\User\Рабочий стол\заставки\Детский\Детство (17).jpeg"/>
          <p:cNvPicPr/>
          <p:nvPr/>
        </p:nvPicPr>
        <p:blipFill>
          <a:blip r:embed="rId3" cstate="print">
            <a:extLst>
              <a:ext uri="{28A0092B-C50C-407E-A947-70E740481C1C}">
                <a14:useLocalDpi xmlns:a14="http://schemas.microsoft.com/office/drawing/2010/main" xmlns="" val="0"/>
              </a:ext>
            </a:extLst>
          </a:blip>
          <a:srcRect b="4166"/>
          <a:stretch>
            <a:fillRect/>
          </a:stretch>
        </p:blipFill>
        <p:spPr bwMode="auto">
          <a:xfrm>
            <a:off x="2111605" y="3007152"/>
            <a:ext cx="3978110" cy="3007150"/>
          </a:xfrm>
          <a:prstGeom prst="rect">
            <a:avLst/>
          </a:prstGeom>
          <a:noFill/>
          <a:ln w="19050">
            <a:noFill/>
          </a:ln>
          <a:effectLst>
            <a:softEdge rad="317500"/>
          </a:effectLst>
          <a:extLst/>
        </p:spPr>
      </p:pic>
    </p:spTree>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442300"/>
            <a:ext cx="7753964" cy="5184743"/>
          </a:xfrm>
        </p:spPr>
        <p:txBody>
          <a:bodyPr>
            <a:noAutofit/>
          </a:bodyPr>
          <a:lstStyle/>
          <a:p>
            <a:pPr algn="l"/>
            <a:r>
              <a:rPr lang="ru-RU" sz="2400" b="1" dirty="0" smtClean="0">
                <a:latin typeface="Times New Roman" panose="02020603050405020304" pitchFamily="18" charset="0"/>
                <a:cs typeface="Times New Roman" panose="02020603050405020304" pitchFamily="18" charset="0"/>
              </a:rPr>
              <a:t>    Первое </a:t>
            </a:r>
            <a:r>
              <a:rPr lang="ru-RU" sz="2400" b="1" dirty="0">
                <a:latin typeface="Times New Roman" panose="02020603050405020304" pitchFamily="18" charset="0"/>
                <a:cs typeface="Times New Roman" panose="02020603050405020304" pitchFamily="18" charset="0"/>
              </a:rPr>
              <a:t>время, стоит оставлять ребенка только до обеда. Если ребенок сам выразит желание остаться в группе и спать вместе с детьми, то оставляйте его. </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Если </a:t>
            </a:r>
            <a:r>
              <a:rPr lang="ru-RU" sz="2400" b="1" dirty="0">
                <a:latin typeface="Times New Roman" panose="02020603050405020304" pitchFamily="18" charset="0"/>
                <a:cs typeface="Times New Roman" panose="02020603050405020304" pitchFamily="18" charset="0"/>
              </a:rPr>
              <a:t>малыш еще не готов оставаться – не торопите события. Лучше немного подождать и не травмировать психику, чем поспешить и получить травму. </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Некоторые </a:t>
            </a:r>
            <a:r>
              <a:rPr lang="ru-RU" sz="2400" b="1" dirty="0">
                <a:latin typeface="Times New Roman" panose="02020603050405020304" pitchFamily="18" charset="0"/>
                <a:cs typeface="Times New Roman" panose="02020603050405020304" pitchFamily="18" charset="0"/>
              </a:rPr>
              <a:t>родители ошибочно полагают, что если ребенок сходил 2-3 дня в группу нормально, то его можно </a:t>
            </a:r>
            <a:r>
              <a:rPr lang="ru-RU" sz="2400" b="1" dirty="0" smtClean="0">
                <a:latin typeface="Times New Roman" panose="02020603050405020304" pitchFamily="18" charset="0"/>
                <a:cs typeface="Times New Roman" panose="02020603050405020304" pitchFamily="18" charset="0"/>
              </a:rPr>
              <a:t>оставлять на </a:t>
            </a:r>
            <a:r>
              <a:rPr lang="ru-RU" sz="2400" b="1" dirty="0">
                <a:latin typeface="Times New Roman" panose="02020603050405020304" pitchFamily="18" charset="0"/>
                <a:cs typeface="Times New Roman" panose="02020603050405020304" pitchFamily="18" charset="0"/>
              </a:rPr>
              <a:t>весь день. </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Первая </a:t>
            </a:r>
            <a:r>
              <a:rPr lang="ru-RU" sz="2400" b="1" dirty="0">
                <a:latin typeface="Times New Roman" panose="02020603050405020304" pitchFamily="18" charset="0"/>
                <a:cs typeface="Times New Roman" panose="02020603050405020304" pitchFamily="18" charset="0"/>
              </a:rPr>
              <a:t>неделя – это знакомство с новым, настоящая адаптация начинается со второй недели, когда малыш понимает, что сюда ему придется ходить каждый день. </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468139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1670"/>
          </a:xfrm>
        </p:spPr>
        <p:txBody>
          <a:bodyPr>
            <a:normAutofit fontScale="90000"/>
          </a:bodyPr>
          <a:lstStyle/>
          <a:p>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100" b="1" dirty="0" smtClean="0">
                <a:solidFill>
                  <a:srgbClr val="FF0000"/>
                </a:solidFill>
                <a:latin typeface="Times New Roman" panose="02020603050405020304" pitchFamily="18" charset="0"/>
                <a:cs typeface="Times New Roman" panose="02020603050405020304" pitchFamily="18" charset="0"/>
              </a:rPr>
              <a:t>СОВЕТЫ РОДИТЕЛЯМ </a:t>
            </a: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b="1" dirty="0" smtClean="0">
                <a:solidFill>
                  <a:srgbClr val="FF0000"/>
                </a:solidFill>
                <a:latin typeface="Times New Roman" panose="02020603050405020304" pitchFamily="18" charset="0"/>
                <a:cs typeface="Times New Roman" panose="02020603050405020304" pitchFamily="18" charset="0"/>
              </a:rPr>
              <a:t> </a:t>
            </a:r>
            <a:br>
              <a:rPr lang="ru-RU" b="1" dirty="0" smtClean="0">
                <a:solidFill>
                  <a:srgbClr val="FF0000"/>
                </a:solidFill>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5" name="Содержимое 4"/>
          <p:cNvSpPr>
            <a:spLocks noGrp="1"/>
          </p:cNvSpPr>
          <p:nvPr>
            <p:ph idx="1"/>
          </p:nvPr>
        </p:nvSpPr>
        <p:spPr>
          <a:xfrm>
            <a:off x="311543" y="1068149"/>
            <a:ext cx="8229600" cy="5510676"/>
          </a:xfrm>
        </p:spPr>
        <p:txBody>
          <a:bodyPr>
            <a:normAutofit fontScale="70000" lnSpcReduction="20000"/>
          </a:bodyPr>
          <a:lstStyle/>
          <a:p>
            <a:pPr algn="ctr">
              <a:buNone/>
            </a:pPr>
            <a:r>
              <a:rPr lang="ru-RU" b="1" dirty="0" smtClean="0">
                <a:solidFill>
                  <a:srgbClr val="0033CC"/>
                </a:solidFill>
                <a:latin typeface="Times New Roman" panose="02020603050405020304" pitchFamily="18" charset="0"/>
                <a:cs typeface="Times New Roman" panose="02020603050405020304" pitchFamily="18" charset="0"/>
              </a:rPr>
              <a:t>В период адаптации очень важно соблюдать следующие рекомендации: </a:t>
            </a:r>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Проводить адаптацию лучше во время вашего отпуска, так как в первое время ребенок находится не более 1-2 часов (это регулирует воспитатель по мере наблюдения за малышом);</a:t>
            </a:r>
          </a:p>
          <a:p>
            <a:r>
              <a:rPr lang="ru-RU" b="1" dirty="0" smtClean="0">
                <a:latin typeface="Times New Roman" panose="02020603050405020304" pitchFamily="18" charset="0"/>
                <a:cs typeface="Times New Roman" panose="02020603050405020304" pitchFamily="18" charset="0"/>
              </a:rPr>
              <a:t>В период адаптации прислушивайтесь к советам и просьбам персонала ДОУ; </a:t>
            </a:r>
          </a:p>
          <a:p>
            <a:r>
              <a:rPr lang="ru-RU" b="1" dirty="0" smtClean="0">
                <a:latin typeface="Times New Roman" panose="02020603050405020304" pitchFamily="18" charset="0"/>
                <a:cs typeface="Times New Roman" panose="02020603050405020304" pitchFamily="18" charset="0"/>
              </a:rPr>
              <a:t>В период приспособления к новым условиям нужно тщательно наблюдать за изменениями в состоянии здоровья малыша и своевременно сообщать о них воспитателю; </a:t>
            </a:r>
          </a:p>
          <a:p>
            <a:r>
              <a:rPr lang="ru-RU" b="1" dirty="0" smtClean="0">
                <a:latin typeface="Times New Roman" panose="02020603050405020304" pitchFamily="18" charset="0"/>
                <a:cs typeface="Times New Roman" panose="02020603050405020304" pitchFamily="18" charset="0"/>
              </a:rPr>
              <a:t>В период адаптации малыш особенно нуждается в теплом, ласковом обращении с ним; </a:t>
            </a:r>
          </a:p>
          <a:p>
            <a:r>
              <a:rPr lang="ru-RU" b="1" dirty="0" smtClean="0">
                <a:latin typeface="Times New Roman" panose="02020603050405020304" pitchFamily="18" charset="0"/>
                <a:cs typeface="Times New Roman" panose="02020603050405020304" pitchFamily="18" charset="0"/>
              </a:rPr>
              <a:t>Будьте внимательны к малышу, заботливы и терпеливы; </a:t>
            </a:r>
          </a:p>
          <a:p>
            <a:r>
              <a:rPr lang="ru-RU" b="1" dirty="0" smtClean="0">
                <a:latin typeface="Times New Roman" panose="02020603050405020304" pitchFamily="18" charset="0"/>
                <a:cs typeface="Times New Roman" panose="02020603050405020304" pitchFamily="18" charset="0"/>
              </a:rPr>
              <a:t>Дома необходимо поддерживать спокойную обстановку, не перегружайте впечатлениями</a:t>
            </a:r>
            <a:r>
              <a:rPr lang="ru-RU" dirty="0" smtClean="0">
                <a:latin typeface="Times New Roman" panose="02020603050405020304" pitchFamily="18" charset="0"/>
                <a:cs typeface="Times New Roman" panose="02020603050405020304" pitchFamily="18" charset="0"/>
              </a:rPr>
              <a:t>.</a:t>
            </a:r>
            <a:endParaRPr lang="ru-RU" dirty="0"/>
          </a:p>
        </p:txBody>
      </p:sp>
      <p:pic>
        <p:nvPicPr>
          <p:cNvPr id="3" name="Рисунок 2"/>
          <p:cNvPicPr/>
          <p:nvPr/>
        </p:nvPicPr>
        <p:blipFill rotWithShape="1">
          <a:blip r:embed="rId3" cstate="print"/>
          <a:srcRect l="83598" t="5117" r="4644" b="79905"/>
          <a:stretch/>
        </p:blipFill>
        <p:spPr bwMode="auto">
          <a:xfrm>
            <a:off x="7719802" y="84922"/>
            <a:ext cx="1301972" cy="1153159"/>
          </a:xfrm>
          <a:prstGeom prst="rect">
            <a:avLst/>
          </a:prstGeom>
          <a:ln>
            <a:noFill/>
          </a:ln>
          <a:effectLst>
            <a:softEdge rad="63500"/>
          </a:effectLst>
          <a:extLst>
            <a:ext uri="{53640926-AAD7-44D8-BBD7-CCE9431645EC}">
              <a14:shadowObscured xmlns:a14="http://schemas.microsoft.com/office/drawing/2010/main" xmlns=""/>
            </a:ext>
          </a:extLst>
        </p:spPr>
      </p:pic>
    </p:spTree>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5976664"/>
          </a:xfrm>
        </p:spPr>
        <p:txBody>
          <a:bodyPr>
            <a:normAutofit fontScale="90000"/>
          </a:bodyPr>
          <a:lstStyle/>
          <a:p>
            <a:pPr lvl="0" fontAlgn="base"/>
            <a:r>
              <a:rPr lang="ru-RU" sz="3100" b="1" dirty="0" smtClean="0">
                <a:solidFill>
                  <a:srgbClr val="0070C0"/>
                </a:solidFill>
                <a:latin typeface="Times New Roman" panose="02020603050405020304" pitchFamily="18" charset="0"/>
                <a:cs typeface="Times New Roman" panose="02020603050405020304" pitchFamily="18" charset="0"/>
              </a:rPr>
              <a:t>СОВЕТЫ РОДИТЕЛЯМ ПРИ РАССТАВАНИИ</a:t>
            </a:r>
            <a:r>
              <a:rPr lang="ru-RU" sz="4000" b="1" dirty="0" smtClean="0">
                <a:solidFill>
                  <a:srgbClr val="0070C0"/>
                </a:solidFill>
                <a:latin typeface="Times New Roman" panose="02020603050405020304" pitchFamily="18" charset="0"/>
                <a:cs typeface="Times New Roman" panose="02020603050405020304" pitchFamily="18" charset="0"/>
              </a:rPr>
              <a:t/>
            </a:r>
            <a:br>
              <a:rPr lang="ru-RU" sz="4000" b="1" dirty="0" smtClean="0">
                <a:solidFill>
                  <a:srgbClr val="0070C0"/>
                </a:solidFill>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1. Придумайте вместе с ребенком  свой ритуал-прощания </a:t>
            </a:r>
            <a:r>
              <a:rPr lang="ru-RU" sz="2400" b="1" dirty="0">
                <a:latin typeface="Times New Roman" panose="02020603050405020304" pitchFamily="18" charset="0"/>
                <a:cs typeface="Times New Roman" panose="02020603050405020304" pitchFamily="18" charset="0"/>
              </a:rPr>
              <a:t>(</a:t>
            </a:r>
            <a:r>
              <a:rPr lang="ru-RU" sz="2400" b="1" dirty="0" smtClean="0">
                <a:latin typeface="Times New Roman" panose="02020603050405020304" pitchFamily="18" charset="0"/>
                <a:cs typeface="Times New Roman" panose="02020603050405020304" pitchFamily="18" charset="0"/>
              </a:rPr>
              <a:t>помахать ручкой, поцеловать </a:t>
            </a:r>
            <a:r>
              <a:rPr lang="ru-RU" sz="2400" b="1" dirty="0">
                <a:latin typeface="Times New Roman" panose="02020603050405020304" pitchFamily="18" charset="0"/>
                <a:cs typeface="Times New Roman" panose="02020603050405020304" pitchFamily="18" charset="0"/>
              </a:rPr>
              <a:t>в </a:t>
            </a:r>
            <a:r>
              <a:rPr lang="ru-RU" sz="2400" b="1" dirty="0" smtClean="0">
                <a:latin typeface="Times New Roman" panose="02020603050405020304" pitchFamily="18" charset="0"/>
                <a:cs typeface="Times New Roman" panose="02020603050405020304" pitchFamily="18" charset="0"/>
              </a:rPr>
              <a:t>носик </a:t>
            </a:r>
            <a:r>
              <a:rPr lang="ru-RU" sz="2400" b="1" dirty="0">
                <a:latin typeface="Times New Roman" panose="02020603050405020304" pitchFamily="18" charset="0"/>
                <a:cs typeface="Times New Roman" panose="02020603050405020304" pitchFamily="18" charset="0"/>
              </a:rPr>
              <a:t>или </a:t>
            </a:r>
            <a:r>
              <a:rPr lang="ru-RU" sz="2400" b="1" dirty="0" smtClean="0">
                <a:latin typeface="Times New Roman" panose="02020603050405020304" pitchFamily="18" charset="0"/>
                <a:cs typeface="Times New Roman" panose="02020603050405020304" pitchFamily="18" charset="0"/>
              </a:rPr>
              <a:t>просто сказать: </a:t>
            </a:r>
            <a:r>
              <a:rPr lang="ru-RU" sz="2400" b="1" dirty="0">
                <a:latin typeface="Times New Roman" panose="02020603050405020304" pitchFamily="18" charset="0"/>
                <a:cs typeface="Times New Roman" panose="02020603050405020304" pitchFamily="18" charset="0"/>
              </a:rPr>
              <a:t>«Пока</a:t>
            </a:r>
            <a:r>
              <a:rPr lang="ru-RU" sz="2400" b="1" dirty="0" smtClean="0">
                <a:latin typeface="Times New Roman" panose="02020603050405020304" pitchFamily="18" charset="0"/>
                <a:cs typeface="Times New Roman" panose="02020603050405020304" pitchFamily="18" charset="0"/>
              </a:rPr>
              <a:t>, я приду за тобой!». </a:t>
            </a:r>
            <a:r>
              <a:rPr lang="ru-RU" sz="2400" b="1" dirty="0">
                <a:latin typeface="Times New Roman" panose="02020603050405020304" pitchFamily="18" charset="0"/>
                <a:cs typeface="Times New Roman" panose="02020603050405020304" pitchFamily="18" charset="0"/>
              </a:rPr>
              <a:t>Эти простые, но регулярно повторяющиеся мелочи позволят малышу прогнозировать ситуацию (мама </a:t>
            </a:r>
            <a:r>
              <a:rPr lang="ru-RU" sz="2400" b="1" dirty="0" smtClean="0">
                <a:latin typeface="Times New Roman" panose="02020603050405020304" pitchFamily="18" charset="0"/>
                <a:cs typeface="Times New Roman" panose="02020603050405020304" pitchFamily="18" charset="0"/>
              </a:rPr>
              <a:t> обязательно придет </a:t>
            </a:r>
            <a:r>
              <a:rPr lang="ru-RU" sz="2400" b="1" dirty="0">
                <a:latin typeface="Times New Roman" panose="02020603050405020304" pitchFamily="18" charset="0"/>
                <a:cs typeface="Times New Roman" panose="02020603050405020304" pitchFamily="18" charset="0"/>
              </a:rPr>
              <a:t>за </a:t>
            </a:r>
            <a:r>
              <a:rPr lang="ru-RU" sz="2400" b="1" dirty="0" smtClean="0">
                <a:latin typeface="Times New Roman" panose="02020603050405020304" pitchFamily="18" charset="0"/>
                <a:cs typeface="Times New Roman" panose="02020603050405020304" pitchFamily="18" charset="0"/>
              </a:rPr>
              <a:t>ним) и ему будет проще отпускать вас.</a:t>
            </a:r>
            <a:r>
              <a:rPr lang="ru-RU" sz="2400" b="1" dirty="0">
                <a:solidFill>
                  <a:srgbClr val="0070C0"/>
                </a:solidFill>
                <a:latin typeface="Times New Roman" panose="02020603050405020304" pitchFamily="18" charset="0"/>
                <a:cs typeface="Times New Roman" panose="02020603050405020304" pitchFamily="18" charset="0"/>
              </a:rPr>
              <a:t/>
            </a:r>
            <a:br>
              <a:rPr lang="ru-RU" sz="2400" b="1" dirty="0">
                <a:solidFill>
                  <a:srgbClr val="0070C0"/>
                </a:solidFill>
                <a:latin typeface="Times New Roman" panose="02020603050405020304" pitchFamily="18" charset="0"/>
                <a:cs typeface="Times New Roman" panose="02020603050405020304" pitchFamily="18" charset="0"/>
              </a:rPr>
            </a:br>
            <a:r>
              <a:rPr lang="ru-RU" sz="2700" b="1" dirty="0" smtClean="0">
                <a:latin typeface="Times New Roman" panose="02020603050405020304" pitchFamily="18" charset="0"/>
                <a:cs typeface="Times New Roman" panose="02020603050405020304" pitchFamily="18" charset="0"/>
              </a:rPr>
              <a:t> 2</a:t>
            </a:r>
            <a:r>
              <a:rPr lang="ru-RU" sz="2000" b="1" dirty="0" smtClean="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Постарайтесь </a:t>
            </a:r>
            <a:r>
              <a:rPr lang="ru-RU" sz="2400" b="1" dirty="0">
                <a:latin typeface="Times New Roman" panose="02020603050405020304" pitchFamily="18" charset="0"/>
                <a:cs typeface="Times New Roman" panose="02020603050405020304" pitchFamily="18" charset="0"/>
              </a:rPr>
              <a:t>не входить в группу, если ребенок плачет. Воспитателю будет проще его успокоить. Входите только тогда, когда малыш </a:t>
            </a:r>
            <a:r>
              <a:rPr lang="ru-RU" sz="2400" b="1" dirty="0" smtClean="0">
                <a:latin typeface="Times New Roman" panose="02020603050405020304" pitchFamily="18" charset="0"/>
                <a:cs typeface="Times New Roman" panose="02020603050405020304" pitchFamily="18" charset="0"/>
              </a:rPr>
              <a:t>успокоится. </a:t>
            </a:r>
            <a:br>
              <a:rPr lang="ru-RU" sz="24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3. Малыши </a:t>
            </a:r>
            <a:r>
              <a:rPr lang="ru-RU" sz="2400" b="1" dirty="0">
                <a:latin typeface="Times New Roman" panose="02020603050405020304" pitchFamily="18" charset="0"/>
                <a:cs typeface="Times New Roman" panose="02020603050405020304" pitchFamily="18" charset="0"/>
              </a:rPr>
              <a:t>очень </a:t>
            </a:r>
            <a:r>
              <a:rPr lang="ru-RU" sz="2400" b="1" dirty="0" smtClean="0">
                <a:latin typeface="Times New Roman" panose="02020603050405020304" pitchFamily="18" charset="0"/>
                <a:cs typeface="Times New Roman" panose="02020603050405020304" pitchFamily="18" charset="0"/>
              </a:rPr>
              <a:t>чувствуют </a:t>
            </a:r>
            <a:r>
              <a:rPr lang="ru-RU" sz="2400" b="1" dirty="0">
                <a:latin typeface="Times New Roman" panose="02020603050405020304" pitchFamily="18" charset="0"/>
                <a:cs typeface="Times New Roman" panose="02020603050405020304" pitchFamily="18" charset="0"/>
              </a:rPr>
              <a:t>эмоциональное состояние близких для них взрослых. Ваше спокойствие, уверенность говорят малышу, что все в порядке и можно смело отправляться в группу и наоборот – ваша тревога передается ребенку, даже если реальной причины для него нет</a:t>
            </a:r>
            <a:r>
              <a:rPr lang="ru-RU" sz="2400" b="1" dirty="0" smtClean="0">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p:txBody>
      </p:sp>
      <p:pic>
        <p:nvPicPr>
          <p:cNvPr id="3" name="Picture 144"/>
          <p:cNvPicPr/>
          <p:nvPr/>
        </p:nvPicPr>
        <p:blipFill>
          <a:blip r:embed="rId3" cstate="print">
            <a:extLst>
              <a:ext uri="{BEBA8EAE-BF5A-486C-A8C5-ECC9F3942E4B}">
                <a14:imgProps xmlns:a14="http://schemas.microsoft.com/office/drawing/2010/main" xmlns="">
                  <a14:imgLayer r:embed="rId4">
                    <a14:imgEffect>
                      <a14:backgroundRemoval t="1072" b="95174" l="0" r="97253"/>
                    </a14:imgEffect>
                    <a14:imgEffect>
                      <a14:sharpenSoften amount="25000"/>
                    </a14:imgEffect>
                  </a14:imgLayer>
                </a14:imgProps>
              </a:ext>
            </a:extLst>
          </a:blip>
          <a:stretch>
            <a:fillRect/>
          </a:stretch>
        </p:blipFill>
        <p:spPr>
          <a:xfrm>
            <a:off x="-1" y="5486400"/>
            <a:ext cx="1602557" cy="1463265"/>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2487" y="160255"/>
            <a:ext cx="8691513" cy="989816"/>
          </a:xfrm>
        </p:spPr>
        <p:txBody>
          <a:bodyPr>
            <a:noAutofit/>
          </a:bodyPr>
          <a:lstStyle/>
          <a:p>
            <a:r>
              <a:rPr lang="ru-RU" sz="2400" b="1" dirty="0">
                <a:solidFill>
                  <a:srgbClr val="008000"/>
                </a:solidFill>
                <a:latin typeface="Times New Roman" panose="02020603050405020304" pitchFamily="18" charset="0"/>
                <a:cs typeface="Times New Roman" panose="02020603050405020304" pitchFamily="18" charset="0"/>
              </a:rPr>
              <a:t>Во время адаптационного периода ребенок  подвержен </a:t>
            </a:r>
            <a:r>
              <a:rPr lang="ru-RU" sz="2400" b="1" dirty="0" smtClean="0">
                <a:solidFill>
                  <a:srgbClr val="008000"/>
                </a:solidFill>
                <a:latin typeface="Times New Roman" panose="02020603050405020304" pitchFamily="18" charset="0"/>
                <a:cs typeface="Times New Roman" panose="02020603050405020304" pitchFamily="18" charset="0"/>
              </a:rPr>
              <a:t>заболеваниям</a:t>
            </a:r>
            <a:r>
              <a:rPr lang="ru-RU" sz="2800" b="1" dirty="0">
                <a:solidFill>
                  <a:srgbClr val="008000"/>
                </a:solidFill>
              </a:rPr>
              <a:t/>
            </a:r>
            <a:br>
              <a:rPr lang="ru-RU" sz="2800" b="1" dirty="0">
                <a:solidFill>
                  <a:srgbClr val="008000"/>
                </a:solidFill>
              </a:rPr>
            </a:br>
            <a:endParaRPr lang="ru-RU" sz="2800" b="1" dirty="0">
              <a:solidFill>
                <a:srgbClr val="008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885361" y="904973"/>
            <a:ext cx="6787299" cy="3242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279122" y="2253006"/>
            <a:ext cx="6864878" cy="3139321"/>
          </a:xfrm>
          <a:prstGeom prst="rect">
            <a:avLst/>
          </a:prstGeom>
        </p:spPr>
        <p:txBody>
          <a:bodyPr wrap="square">
            <a:spAutoFit/>
          </a:bodyPr>
          <a:lstStyle/>
          <a:p>
            <a:r>
              <a:rPr lang="ru-RU" b="1" dirty="0" smtClean="0">
                <a:solidFill>
                  <a:schemeClr val="accent1">
                    <a:lumMod val="50000"/>
                  </a:schemeClr>
                </a:solidFill>
                <a:latin typeface="Times New Roman" panose="02020603050405020304" pitchFamily="18" charset="0"/>
                <a:cs typeface="Times New Roman" panose="02020603050405020304" pitchFamily="18" charset="0"/>
              </a:rPr>
              <a:t>2</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smtClean="0">
                <a:solidFill>
                  <a:schemeClr val="accent1">
                    <a:lumMod val="50000"/>
                  </a:schemeClr>
                </a:solidFill>
                <a:latin typeface="Times New Roman" panose="02020603050405020304" pitchFamily="18" charset="0"/>
                <a:cs typeface="Times New Roman" panose="02020603050405020304" pitchFamily="18" charset="0"/>
              </a:rPr>
              <a:t> Часто перед приходом </a:t>
            </a:r>
            <a:r>
              <a:rPr lang="ru-RU" b="1" dirty="0">
                <a:solidFill>
                  <a:schemeClr val="accent1">
                    <a:lumMod val="50000"/>
                  </a:schemeClr>
                </a:solidFill>
                <a:latin typeface="Times New Roman" panose="02020603050405020304" pitchFamily="18" charset="0"/>
                <a:cs typeface="Times New Roman" panose="02020603050405020304" pitchFamily="18" charset="0"/>
              </a:rPr>
              <a:t>в детский сад </a:t>
            </a:r>
            <a:r>
              <a:rPr lang="ru-RU" b="1" dirty="0" smtClean="0">
                <a:solidFill>
                  <a:schemeClr val="accent1">
                    <a:lumMod val="50000"/>
                  </a:schemeClr>
                </a:solidFill>
                <a:latin typeface="Times New Roman" panose="02020603050405020304" pitchFamily="18" charset="0"/>
                <a:cs typeface="Times New Roman" panose="02020603050405020304" pitchFamily="18" charset="0"/>
              </a:rPr>
              <a:t>некоторые дети </a:t>
            </a:r>
            <a:r>
              <a:rPr lang="ru-RU" b="1" dirty="0">
                <a:solidFill>
                  <a:schemeClr val="accent1">
                    <a:lumMod val="50000"/>
                  </a:schemeClr>
                </a:solidFill>
                <a:latin typeface="Times New Roman" panose="02020603050405020304" pitchFamily="18" charset="0"/>
                <a:cs typeface="Times New Roman" panose="02020603050405020304" pitchFamily="18" charset="0"/>
              </a:rPr>
              <a:t>получают «полный комплект» прививок, что снижает защитные свойства организма. </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b="1" dirty="0" smtClean="0">
                <a:solidFill>
                  <a:schemeClr val="accent1">
                    <a:lumMod val="50000"/>
                  </a:schemeClr>
                </a:solidFill>
                <a:latin typeface="Times New Roman" panose="02020603050405020304" pitchFamily="18" charset="0"/>
                <a:cs typeface="Times New Roman" panose="02020603050405020304" pitchFamily="18" charset="0"/>
              </a:rPr>
              <a:t>3</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smtClean="0">
                <a:solidFill>
                  <a:schemeClr val="accent1">
                    <a:lumMod val="50000"/>
                  </a:schemeClr>
                </a:solidFill>
                <a:latin typeface="Times New Roman" panose="02020603050405020304" pitchFamily="18" charset="0"/>
                <a:cs typeface="Times New Roman" panose="02020603050405020304" pitchFamily="18" charset="0"/>
              </a:rPr>
              <a:t> Ребенок </a:t>
            </a:r>
            <a:r>
              <a:rPr lang="ru-RU" b="1" dirty="0">
                <a:solidFill>
                  <a:schemeClr val="accent1">
                    <a:lumMod val="50000"/>
                  </a:schemeClr>
                </a:solidFill>
                <a:latin typeface="Times New Roman" panose="02020603050405020304" pitchFamily="18" charset="0"/>
                <a:cs typeface="Times New Roman" panose="02020603050405020304" pitchFamily="18" charset="0"/>
              </a:rPr>
              <a:t>попадает в среду с совершенно </a:t>
            </a:r>
            <a:r>
              <a:rPr lang="ru-RU" b="1" dirty="0" smtClean="0">
                <a:solidFill>
                  <a:schemeClr val="accent1">
                    <a:lumMod val="50000"/>
                  </a:schemeClr>
                </a:solidFill>
                <a:latin typeface="Times New Roman" panose="02020603050405020304" pitchFamily="18" charset="0"/>
                <a:cs typeface="Times New Roman" panose="02020603050405020304" pitchFamily="18" charset="0"/>
              </a:rPr>
              <a:t>другой микрофлорой</a:t>
            </a:r>
            <a:r>
              <a:rPr lang="ru-RU" b="1" dirty="0">
                <a:solidFill>
                  <a:schemeClr val="accent1">
                    <a:lumMod val="50000"/>
                  </a:schemeClr>
                </a:solidFill>
                <a:latin typeface="Times New Roman" panose="02020603050405020304" pitchFamily="18" charset="0"/>
                <a:cs typeface="Times New Roman" panose="02020603050405020304" pitchFamily="18" charset="0"/>
              </a:rPr>
              <a:t>, отличной от домашней, к которой иммунитет еще не </a:t>
            </a:r>
            <a:r>
              <a:rPr lang="ru-RU" b="1" dirty="0" smtClean="0">
                <a:solidFill>
                  <a:schemeClr val="accent1">
                    <a:lumMod val="50000"/>
                  </a:schemeClr>
                </a:solidFill>
                <a:latin typeface="Times New Roman" panose="02020603050405020304" pitchFamily="18" charset="0"/>
                <a:cs typeface="Times New Roman" panose="02020603050405020304" pitchFamily="18" charset="0"/>
              </a:rPr>
              <a:t>выработался.</a:t>
            </a:r>
            <a:r>
              <a:rPr lang="ru-RU" b="1" dirty="0">
                <a:solidFill>
                  <a:schemeClr val="accent1">
                    <a:lumMod val="50000"/>
                  </a:schemeClr>
                </a:solidFill>
                <a:latin typeface="Times New Roman" panose="02020603050405020304" pitchFamily="18" charset="0"/>
                <a:cs typeface="Times New Roman" panose="02020603050405020304" pitchFamily="18" charset="0"/>
              </a:rPr>
              <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b="1" dirty="0">
                <a:solidFill>
                  <a:srgbClr val="C00000"/>
                </a:solidFill>
                <a:latin typeface="Times New Roman" panose="02020603050405020304" pitchFamily="18" charset="0"/>
                <a:cs typeface="Times New Roman" panose="02020603050405020304" pitchFamily="18" charset="0"/>
              </a:rPr>
              <a:t>Поэтому помимо психологической и «бытовой» подготовки вам обязательно нужно позаботиться об укреплении здоровья малыша. Старайтесь планировать посещение детского сада на конец августа – начало сентября.</a:t>
            </a:r>
            <a:br>
              <a:rPr lang="ru-RU" b="1" dirty="0">
                <a:solidFill>
                  <a:srgbClr val="C00000"/>
                </a:solidFill>
                <a:latin typeface="Times New Roman" panose="02020603050405020304" pitchFamily="18" charset="0"/>
                <a:cs typeface="Times New Roman" panose="02020603050405020304" pitchFamily="18" charset="0"/>
              </a:rPr>
            </a:br>
            <a:endParaRPr lang="ru-RU" dirty="0">
              <a:solidFill>
                <a:srgbClr val="C00000"/>
              </a:solidFill>
            </a:endParaRPr>
          </a:p>
        </p:txBody>
      </p:sp>
      <p:sp>
        <p:nvSpPr>
          <p:cNvPr id="5" name="Прямоугольник 4"/>
          <p:cNvSpPr/>
          <p:nvPr/>
        </p:nvSpPr>
        <p:spPr>
          <a:xfrm>
            <a:off x="452487" y="801279"/>
            <a:ext cx="8691513" cy="1451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659876" y="801280"/>
            <a:ext cx="8418136" cy="1754326"/>
          </a:xfrm>
          <a:prstGeom prst="rect">
            <a:avLst/>
          </a:prstGeom>
          <a:ln>
            <a:noFill/>
          </a:ln>
        </p:spPr>
        <p:txBody>
          <a:bodyPr wrap="square">
            <a:spAutoFit/>
          </a:bodyPr>
          <a:lstStyle/>
          <a:p>
            <a:pPr marL="342900" indent="-342900">
              <a:buAutoNum type="arabicPeriod"/>
            </a:pPr>
            <a:r>
              <a:rPr lang="ru-RU" b="1" dirty="0" smtClean="0">
                <a:solidFill>
                  <a:schemeClr val="accent1">
                    <a:lumMod val="50000"/>
                  </a:schemeClr>
                </a:solidFill>
                <a:latin typeface="Times New Roman" panose="02020603050405020304" pitchFamily="18" charset="0"/>
                <a:cs typeface="Times New Roman" panose="02020603050405020304" pitchFamily="18" charset="0"/>
              </a:rPr>
              <a:t>Основной </a:t>
            </a:r>
            <a:r>
              <a:rPr lang="ru-RU" b="1" dirty="0">
                <a:solidFill>
                  <a:schemeClr val="accent1">
                    <a:lumMod val="50000"/>
                  </a:schemeClr>
                </a:solidFill>
                <a:latin typeface="Times New Roman" panose="02020603050405020304" pitchFamily="18" charset="0"/>
                <a:cs typeface="Times New Roman" panose="02020603050405020304" pitchFamily="18" charset="0"/>
              </a:rPr>
              <a:t>причиной, по которой начинают болеть малыши -  </a:t>
            </a:r>
            <a:endParaRPr lang="ru-RU" b="1" dirty="0" smtClean="0">
              <a:solidFill>
                <a:schemeClr val="accent1">
                  <a:lumMod val="50000"/>
                </a:schemeClr>
              </a:solidFill>
              <a:latin typeface="Times New Roman" panose="02020603050405020304" pitchFamily="18" charset="0"/>
              <a:cs typeface="Times New Roman" panose="02020603050405020304" pitchFamily="18" charset="0"/>
            </a:endParaRPr>
          </a:p>
          <a:p>
            <a:r>
              <a:rPr lang="ru-RU" b="1" u="sng" dirty="0" smtClean="0">
                <a:solidFill>
                  <a:srgbClr val="FF0000"/>
                </a:solidFill>
                <a:latin typeface="Times New Roman" panose="02020603050405020304" pitchFamily="18" charset="0"/>
                <a:cs typeface="Times New Roman" panose="02020603050405020304" pitchFamily="18" charset="0"/>
              </a:rPr>
              <a:t>снижение </a:t>
            </a:r>
            <a:r>
              <a:rPr lang="ru-RU" b="1" u="sng" dirty="0">
                <a:solidFill>
                  <a:srgbClr val="FF0000"/>
                </a:solidFill>
                <a:latin typeface="Times New Roman" panose="02020603050405020304" pitchFamily="18" charset="0"/>
                <a:cs typeface="Times New Roman" panose="02020603050405020304" pitchFamily="18" charset="0"/>
              </a:rPr>
              <a:t>иммунитета из-за резкой смены </a:t>
            </a:r>
            <a:r>
              <a:rPr lang="ru-RU" b="1" u="sng" dirty="0" smtClean="0">
                <a:solidFill>
                  <a:srgbClr val="FF0000"/>
                </a:solidFill>
                <a:latin typeface="Times New Roman" panose="02020603050405020304" pitchFamily="18" charset="0"/>
                <a:cs typeface="Times New Roman" panose="02020603050405020304" pitchFamily="18" charset="0"/>
              </a:rPr>
              <a:t>обстановки</a:t>
            </a:r>
            <a:r>
              <a:rPr lang="ru-RU" b="1" dirty="0" smtClean="0">
                <a:solidFill>
                  <a:srgbClr val="FF0000"/>
                </a:solidFill>
                <a:latin typeface="Times New Roman" panose="02020603050405020304" pitchFamily="18" charset="0"/>
                <a:cs typeface="Times New Roman" panose="02020603050405020304" pitchFamily="18" charset="0"/>
              </a:rPr>
              <a:t>: </a:t>
            </a:r>
          </a:p>
          <a:p>
            <a:r>
              <a:rPr lang="ru-RU" b="1" dirty="0" smtClean="0">
                <a:solidFill>
                  <a:schemeClr val="accent1">
                    <a:lumMod val="50000"/>
                  </a:schemeClr>
                </a:solidFill>
                <a:latin typeface="Times New Roman" panose="02020603050405020304" pitchFamily="18" charset="0"/>
                <a:cs typeface="Times New Roman" panose="02020603050405020304" pitchFamily="18" charset="0"/>
              </a:rPr>
              <a:t>другой </a:t>
            </a:r>
            <a:r>
              <a:rPr lang="ru-RU" b="1" dirty="0">
                <a:solidFill>
                  <a:schemeClr val="accent1">
                    <a:lumMod val="50000"/>
                  </a:schemeClr>
                </a:solidFill>
                <a:latin typeface="Times New Roman" panose="02020603050405020304" pitchFamily="18" charset="0"/>
                <a:cs typeface="Times New Roman" panose="02020603050405020304" pitchFamily="18" charset="0"/>
              </a:rPr>
              <a:t>режим, непривычная пища, много шума и впечатлений, переживание из-за разлуки с </a:t>
            </a:r>
            <a:r>
              <a:rPr lang="ru-RU" b="1" dirty="0" smtClean="0">
                <a:solidFill>
                  <a:schemeClr val="accent1">
                    <a:lumMod val="50000"/>
                  </a:schemeClr>
                </a:solidFill>
                <a:latin typeface="Times New Roman" panose="02020603050405020304" pitchFamily="18" charset="0"/>
                <a:cs typeface="Times New Roman" panose="02020603050405020304" pitchFamily="18" charset="0"/>
              </a:rPr>
              <a:t>мамой. </a:t>
            </a:r>
            <a:r>
              <a:rPr lang="ru-RU" b="1" dirty="0">
                <a:solidFill>
                  <a:schemeClr val="accent1">
                    <a:lumMod val="50000"/>
                  </a:schemeClr>
                </a:solidFill>
                <a:latin typeface="Times New Roman" panose="02020603050405020304" pitchFamily="18" charset="0"/>
                <a:cs typeface="Times New Roman" panose="02020603050405020304" pitchFamily="18" charset="0"/>
              </a:rPr>
              <a:t>Часть детей реагирует на посещение детского сада «скрытым сопротивление» - т. е. начинают болеть. Это своеобразный протест.</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b="1" dirty="0" smtClean="0">
                <a:solidFill>
                  <a:schemeClr val="accent1">
                    <a:lumMod val="50000"/>
                  </a:schemeClr>
                </a:solidFill>
                <a:latin typeface="Times New Roman" panose="02020603050405020304" pitchFamily="18" charset="0"/>
                <a:cs typeface="Times New Roman" panose="02020603050405020304" pitchFamily="18" charset="0"/>
              </a:rPr>
              <a:t>  </a:t>
            </a:r>
            <a:endParaRPr lang="ru-RU" dirty="0"/>
          </a:p>
        </p:txBody>
      </p:sp>
      <p:pic>
        <p:nvPicPr>
          <p:cNvPr id="7" name="Picture 2" descr="C:\Users\user\Desktop\смайлики\8e6b561f24ad4c934020789deb9b0cbc.gif"/>
          <p:cNvPicPr>
            <a:picLocks noChangeAspect="1" noChangeArrowheads="1" noCrop="1"/>
          </p:cNvPicPr>
          <p:nvPr/>
        </p:nvPicPr>
        <p:blipFill>
          <a:blip r:embed="rId3" cstate="print"/>
          <a:srcRect/>
          <a:stretch>
            <a:fillRect/>
          </a:stretch>
        </p:blipFill>
        <p:spPr bwMode="auto">
          <a:xfrm>
            <a:off x="7793479" y="725295"/>
            <a:ext cx="613987" cy="504647"/>
          </a:xfrm>
          <a:prstGeom prst="rect">
            <a:avLst/>
          </a:prstGeom>
          <a:noFill/>
        </p:spPr>
      </p:pic>
      <p:pic>
        <p:nvPicPr>
          <p:cNvPr id="8" name="Picture 145"/>
          <p:cNvPicPr/>
          <p:nvPr/>
        </p:nvPicPr>
        <p:blipFill>
          <a:blip r:embed="rId4" cstate="print">
            <a:extLst>
              <a:ext uri="{BEBA8EAE-BF5A-486C-A8C5-ECC9F3942E4B}">
                <a14:imgProps xmlns:a14="http://schemas.microsoft.com/office/drawing/2010/main" xmlns="">
                  <a14:imgLayer r:embed="rId5">
                    <a14:imgEffect>
                      <a14:brightnessContrast contrast="-40000"/>
                    </a14:imgEffect>
                  </a14:imgLayer>
                </a14:imgProps>
              </a:ext>
            </a:extLst>
          </a:blip>
          <a:stretch>
            <a:fillRect/>
          </a:stretch>
        </p:blipFill>
        <p:spPr>
          <a:xfrm>
            <a:off x="2279122" y="5279011"/>
            <a:ext cx="1755550" cy="1475294"/>
          </a:xfrm>
          <a:prstGeom prst="rect">
            <a:avLst/>
          </a:prstGeom>
          <a:solidFill>
            <a:sysClr val="window" lastClr="FFFFFF"/>
          </a:solidFill>
        </p:spPr>
      </p:pic>
    </p:spTree>
    <p:extLst>
      <p:ext uri="{BB962C8B-B14F-4D97-AF65-F5344CB8AC3E}">
        <p14:creationId xmlns:p14="http://schemas.microsoft.com/office/powerpoint/2010/main" xmlns="" val="3526040406"/>
      </p:ext>
    </p:extLst>
  </p:cSld>
  <p:clrMapOvr>
    <a:masterClrMapping/>
  </p:clrMapOvr>
  <mc:AlternateContent xmlns:mc="http://schemas.openxmlformats.org/markup-compatibility/2006">
    <mc:Choice xmlns:p14="http://schemas.microsoft.com/office/powerpoint/2010/main" xmlns=""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0960" y="367645"/>
            <a:ext cx="7715839" cy="1583703"/>
          </a:xfrm>
        </p:spPr>
        <p:txBody>
          <a:bodyPr>
            <a:normAutofit fontScale="90000"/>
          </a:bodyPr>
          <a:lstStyle/>
          <a:p>
            <a:r>
              <a:rPr lang="ru-RU" sz="3200" b="1" dirty="0">
                <a:solidFill>
                  <a:srgbClr val="0070C0"/>
                </a:solidFill>
                <a:latin typeface="Times New Roman" panose="02020603050405020304" pitchFamily="18" charset="0"/>
                <a:cs typeface="Times New Roman" panose="02020603050405020304" pitchFamily="18" charset="0"/>
              </a:rPr>
              <a:t>Факторы, мешающие </a:t>
            </a:r>
            <a:r>
              <a:rPr lang="ru-RU" sz="3200" b="1" dirty="0" smtClean="0">
                <a:solidFill>
                  <a:srgbClr val="0070C0"/>
                </a:solidFill>
                <a:latin typeface="Times New Roman" panose="02020603050405020304" pitchFamily="18" charset="0"/>
                <a:cs typeface="Times New Roman" panose="02020603050405020304" pitchFamily="18" charset="0"/>
              </a:rPr>
              <a:t>адаптации</a:t>
            </a:r>
            <a:br>
              <a:rPr lang="ru-RU" sz="3200" b="1" dirty="0" smtClean="0">
                <a:solidFill>
                  <a:srgbClr val="0070C0"/>
                </a:solidFill>
                <a:latin typeface="Times New Roman" panose="02020603050405020304" pitchFamily="18" charset="0"/>
                <a:cs typeface="Times New Roman" panose="02020603050405020304" pitchFamily="18" charset="0"/>
              </a:rPr>
            </a:br>
            <a:r>
              <a:rPr lang="ru-RU" sz="3200" b="1" dirty="0" smtClean="0">
                <a:solidFill>
                  <a:srgbClr val="0070C0"/>
                </a:solidFill>
                <a:latin typeface="Times New Roman" panose="02020603050405020304" pitchFamily="18" charset="0"/>
                <a:cs typeface="Times New Roman" panose="02020603050405020304" pitchFamily="18" charset="0"/>
              </a:rPr>
              <a:t> </a:t>
            </a:r>
            <a:r>
              <a:rPr lang="ru-RU" sz="3200" b="1" dirty="0">
                <a:solidFill>
                  <a:srgbClr val="0070C0"/>
                </a:solidFill>
                <a:latin typeface="Times New Roman" panose="02020603050405020304" pitchFamily="18" charset="0"/>
                <a:cs typeface="Times New Roman" panose="02020603050405020304" pitchFamily="18" charset="0"/>
              </a:rPr>
              <a:t>малыша к </a:t>
            </a:r>
            <a:r>
              <a:rPr lang="ru-RU" sz="3200" b="1" dirty="0" smtClean="0">
                <a:solidFill>
                  <a:srgbClr val="0070C0"/>
                </a:solidFill>
                <a:latin typeface="Times New Roman" panose="02020603050405020304" pitchFamily="18" charset="0"/>
                <a:cs typeface="Times New Roman" panose="02020603050405020304" pitchFamily="18" charset="0"/>
              </a:rPr>
              <a:t>ДОУ: </a:t>
            </a: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
            </a:r>
            <a:br>
              <a:rPr lang="ru-RU" sz="3200" b="1"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pic>
        <p:nvPicPr>
          <p:cNvPr id="3" name="Picture 74"/>
          <p:cNvPicPr/>
          <p:nvPr/>
        </p:nvPicPr>
        <p:blipFill>
          <a:blip r:embed="rId3" cstate="print"/>
          <a:stretch>
            <a:fillRect/>
          </a:stretch>
        </p:blipFill>
        <p:spPr>
          <a:xfrm>
            <a:off x="7024206" y="4798245"/>
            <a:ext cx="2006673" cy="1940358"/>
          </a:xfrm>
          <a:prstGeom prst="rect">
            <a:avLst/>
          </a:prstGeom>
        </p:spPr>
      </p:pic>
      <p:sp>
        <p:nvSpPr>
          <p:cNvPr id="4" name="Прямоугольник 3"/>
          <p:cNvSpPr/>
          <p:nvPr/>
        </p:nvSpPr>
        <p:spPr>
          <a:xfrm>
            <a:off x="446036" y="2856323"/>
            <a:ext cx="6578170" cy="2238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54523" y="1212911"/>
            <a:ext cx="8540685" cy="3693319"/>
          </a:xfrm>
          <a:prstGeom prst="rect">
            <a:avLst/>
          </a:prstGeom>
        </p:spPr>
        <p:txBody>
          <a:bodyPr wrap="square">
            <a:spAutoFit/>
          </a:bodyPr>
          <a:lstStyle/>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Слишком </a:t>
            </a:r>
            <a:r>
              <a:rPr lang="ru-RU" sz="2600" b="1" dirty="0">
                <a:solidFill>
                  <a:srgbClr val="C00000"/>
                </a:solidFill>
                <a:latin typeface="Times New Roman" panose="02020603050405020304" pitchFamily="18" charset="0"/>
                <a:cs typeface="Times New Roman" panose="02020603050405020304" pitchFamily="18" charset="0"/>
              </a:rPr>
              <a:t>сильная зависимость ребенка от мамы; </a:t>
            </a:r>
            <a:endParaRPr lang="ru-RU" sz="2600" b="1" dirty="0" smtClean="0">
              <a:solidFill>
                <a:srgbClr val="C0000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Чрезмерная </a:t>
            </a:r>
            <a:r>
              <a:rPr lang="ru-RU" sz="2600" b="1" dirty="0">
                <a:solidFill>
                  <a:srgbClr val="C00000"/>
                </a:solidFill>
                <a:latin typeface="Times New Roman" panose="02020603050405020304" pitchFamily="18" charset="0"/>
                <a:cs typeface="Times New Roman" panose="02020603050405020304" pitchFamily="18" charset="0"/>
              </a:rPr>
              <a:t>тревожность </a:t>
            </a:r>
            <a:r>
              <a:rPr lang="ru-RU" sz="2600" b="1" dirty="0" smtClean="0">
                <a:solidFill>
                  <a:srgbClr val="C00000"/>
                </a:solidFill>
                <a:latin typeface="Times New Roman" panose="02020603050405020304" pitchFamily="18" charset="0"/>
                <a:cs typeface="Times New Roman" panose="02020603050405020304" pitchFamily="18" charset="0"/>
              </a:rPr>
              <a:t>родителей;</a:t>
            </a:r>
          </a:p>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Нежелание </a:t>
            </a:r>
            <a:r>
              <a:rPr lang="ru-RU" sz="2600" b="1" dirty="0">
                <a:solidFill>
                  <a:srgbClr val="C00000"/>
                </a:solidFill>
                <a:latin typeface="Times New Roman" panose="02020603050405020304" pitchFamily="18" charset="0"/>
                <a:cs typeface="Times New Roman" panose="02020603050405020304" pitchFamily="18" charset="0"/>
              </a:rPr>
              <a:t>взрослых давать </a:t>
            </a:r>
            <a:r>
              <a:rPr lang="ru-RU" sz="2600" b="1" dirty="0" smtClean="0">
                <a:solidFill>
                  <a:srgbClr val="C00000"/>
                </a:solidFill>
                <a:latin typeface="Times New Roman" panose="02020603050405020304" pitchFamily="18" charset="0"/>
                <a:cs typeface="Times New Roman" panose="02020603050405020304" pitchFamily="18" charset="0"/>
              </a:rPr>
              <a:t>большую самостоятельность </a:t>
            </a:r>
            <a:r>
              <a:rPr lang="ru-RU" sz="2600" b="1" dirty="0">
                <a:solidFill>
                  <a:srgbClr val="C00000"/>
                </a:solidFill>
                <a:latin typeface="Times New Roman" panose="02020603050405020304" pitchFamily="18" charset="0"/>
                <a:cs typeface="Times New Roman" panose="02020603050405020304" pitchFamily="18" charset="0"/>
              </a:rPr>
              <a:t>малышу; </a:t>
            </a:r>
            <a:endParaRPr lang="ru-RU" sz="2600" b="1" dirty="0" smtClean="0">
              <a:solidFill>
                <a:srgbClr val="C0000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Воспитание </a:t>
            </a:r>
            <a:r>
              <a:rPr lang="ru-RU" sz="2600" b="1" dirty="0">
                <a:solidFill>
                  <a:srgbClr val="C00000"/>
                </a:solidFill>
                <a:latin typeface="Times New Roman" panose="02020603050405020304" pitchFamily="18" charset="0"/>
                <a:cs typeface="Times New Roman" panose="02020603050405020304" pitchFamily="18" charset="0"/>
              </a:rPr>
              <a:t>ребенка в системе «вседозволенность</a:t>
            </a:r>
            <a:r>
              <a:rPr lang="ru-RU" sz="2600" b="1" dirty="0" smtClean="0">
                <a:solidFill>
                  <a:srgbClr val="C00000"/>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Неврологическая </a:t>
            </a:r>
            <a:r>
              <a:rPr lang="ru-RU" sz="2600" b="1" dirty="0">
                <a:solidFill>
                  <a:srgbClr val="C00000"/>
                </a:solidFill>
                <a:latin typeface="Times New Roman" panose="02020603050405020304" pitchFamily="18" charset="0"/>
                <a:cs typeface="Times New Roman" panose="02020603050405020304" pitchFamily="18" charset="0"/>
              </a:rPr>
              <a:t>симптоматика у ребенка: </a:t>
            </a:r>
            <a:r>
              <a:rPr lang="ru-RU" sz="2600" b="1" dirty="0" err="1">
                <a:solidFill>
                  <a:srgbClr val="C00000"/>
                </a:solidFill>
                <a:latin typeface="Times New Roman" panose="02020603050405020304" pitchFamily="18" charset="0"/>
                <a:cs typeface="Times New Roman" panose="02020603050405020304" pitchFamily="18" charset="0"/>
              </a:rPr>
              <a:t>астеничность</a:t>
            </a:r>
            <a:r>
              <a:rPr lang="ru-RU" sz="2600" b="1" dirty="0">
                <a:solidFill>
                  <a:srgbClr val="C00000"/>
                </a:solidFill>
                <a:latin typeface="Times New Roman" panose="02020603050405020304" pitchFamily="18" charset="0"/>
                <a:cs typeface="Times New Roman" panose="02020603050405020304" pitchFamily="18" charset="0"/>
              </a:rPr>
              <a:t>, </a:t>
            </a:r>
            <a:r>
              <a:rPr lang="ru-RU" sz="2600" b="1" dirty="0" err="1">
                <a:solidFill>
                  <a:srgbClr val="C00000"/>
                </a:solidFill>
                <a:latin typeface="Times New Roman" panose="02020603050405020304" pitchFamily="18" charset="0"/>
                <a:cs typeface="Times New Roman" panose="02020603050405020304" pitchFamily="18" charset="0"/>
              </a:rPr>
              <a:t>гиперактивность</a:t>
            </a:r>
            <a:r>
              <a:rPr lang="ru-RU" sz="2600" b="1" dirty="0">
                <a:solidFill>
                  <a:srgbClr val="C00000"/>
                </a:solidFill>
                <a:latin typeface="Times New Roman" panose="02020603050405020304" pitchFamily="18" charset="0"/>
                <a:cs typeface="Times New Roman" panose="02020603050405020304" pitchFamily="18" charset="0"/>
              </a:rPr>
              <a:t> и т.п.; </a:t>
            </a:r>
            <a:endParaRPr lang="ru-RU" sz="2600" b="1" dirty="0" smtClean="0">
              <a:solidFill>
                <a:srgbClr val="C0000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Болезненность </a:t>
            </a:r>
            <a:r>
              <a:rPr lang="ru-RU" sz="2600" b="1" dirty="0">
                <a:solidFill>
                  <a:srgbClr val="C00000"/>
                </a:solidFill>
                <a:latin typeface="Times New Roman" panose="02020603050405020304" pitchFamily="18" charset="0"/>
                <a:cs typeface="Times New Roman" panose="02020603050405020304" pitchFamily="18" charset="0"/>
              </a:rPr>
              <a:t>малыша; </a:t>
            </a:r>
            <a:endParaRPr lang="ru-RU" sz="2600" b="1" dirty="0" smtClean="0">
              <a:solidFill>
                <a:srgbClr val="C0000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ru-RU" sz="2600" b="1" dirty="0" smtClean="0">
                <a:solidFill>
                  <a:srgbClr val="C00000"/>
                </a:solidFill>
                <a:latin typeface="Times New Roman" panose="02020603050405020304" pitchFamily="18" charset="0"/>
                <a:cs typeface="Times New Roman" panose="02020603050405020304" pitchFamily="18" charset="0"/>
              </a:rPr>
              <a:t>Отсутствие </a:t>
            </a:r>
            <a:r>
              <a:rPr lang="ru-RU" sz="2600" b="1" dirty="0">
                <a:solidFill>
                  <a:srgbClr val="C00000"/>
                </a:solidFill>
                <a:latin typeface="Times New Roman" panose="02020603050405020304" pitchFamily="18" charset="0"/>
                <a:cs typeface="Times New Roman" panose="02020603050405020304" pitchFamily="18" charset="0"/>
              </a:rPr>
              <a:t>в доме режима дня.</a:t>
            </a:r>
            <a:endParaRPr lang="ru-RU" sz="2600" dirty="0">
              <a:solidFill>
                <a:srgbClr val="C00000"/>
              </a:solidFill>
            </a:endParaRPr>
          </a:p>
        </p:txBody>
      </p:sp>
    </p:spTree>
    <p:extLst>
      <p:ext uri="{BB962C8B-B14F-4D97-AF65-F5344CB8AC3E}">
        <p14:creationId xmlns:p14="http://schemas.microsoft.com/office/powerpoint/2010/main" xmlns="" val="1973311676"/>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4981" y="274638"/>
            <a:ext cx="6485642" cy="5292682"/>
          </a:xfrm>
        </p:spPr>
        <p:txBody>
          <a:bodyPr>
            <a:normAutofit fontScale="90000"/>
          </a:bodyPr>
          <a:lstStyle/>
          <a:p>
            <a:r>
              <a:rPr lang="ru-RU" b="1" dirty="0">
                <a:solidFill>
                  <a:srgbClr val="FF33CC"/>
                </a:solidFill>
                <a:latin typeface="Times New Roman" panose="02020603050405020304" pitchFamily="18" charset="0"/>
                <a:cs typeface="Times New Roman" panose="02020603050405020304" pitchFamily="18" charset="0"/>
              </a:rPr>
              <a:t>Помните всегда: </a:t>
            </a:r>
            <a:r>
              <a:rPr lang="ru-RU" sz="4000" b="1" dirty="0" smtClean="0">
                <a:solidFill>
                  <a:srgbClr val="FF33CC"/>
                </a:solidFill>
                <a:latin typeface="Times New Roman" panose="02020603050405020304" pitchFamily="18" charset="0"/>
                <a:cs typeface="Times New Roman" panose="02020603050405020304" pitchFamily="18" charset="0"/>
              </a:rPr>
              <a:t/>
            </a:r>
            <a:br>
              <a:rPr lang="ru-RU" sz="4000" b="1" dirty="0" smtClean="0">
                <a:solidFill>
                  <a:srgbClr val="FF33CC"/>
                </a:solidFill>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Следует помнить, что в период адаптации ребенок становится капризным, раздражительным, требовательным к вниманию взрослого, у него может ухудшиться сон и аппетит.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Надо </a:t>
            </a:r>
            <a:r>
              <a:rPr lang="ru-RU" sz="2800" dirty="0">
                <a:latin typeface="Times New Roman" panose="02020603050405020304" pitchFamily="18" charset="0"/>
                <a:cs typeface="Times New Roman" panose="02020603050405020304" pitchFamily="18" charset="0"/>
              </a:rPr>
              <a:t>набраться терпения для спокойного, ласкового и бережного обращения с ребенком. В домашних условиях следует компенсировать возможное недосыпание и недоедание ребенка в дошкольном учреждении, вызванное трудностями периода адаптации.</a:t>
            </a:r>
            <a:br>
              <a:rPr lang="ru-RU" sz="2800" dirty="0">
                <a:latin typeface="Times New Roman" panose="02020603050405020304" pitchFamily="18" charset="0"/>
                <a:cs typeface="Times New Roman" panose="02020603050405020304" pitchFamily="18" charset="0"/>
              </a:rPr>
            </a:br>
            <a:endParaRPr lang="ru-RU" sz="2700" b="1" dirty="0">
              <a:latin typeface="Times New Roman" panose="02020603050405020304" pitchFamily="18" charset="0"/>
              <a:cs typeface="Times New Roman" panose="02020603050405020304" pitchFamily="18" charset="0"/>
            </a:endParaRPr>
          </a:p>
        </p:txBody>
      </p:sp>
      <p:pic>
        <p:nvPicPr>
          <p:cNvPr id="4" name="Picture 5" descr="teddy10"/>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54500" y="274638"/>
            <a:ext cx="830481" cy="1695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9102162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6437" y="216816"/>
            <a:ext cx="8041065" cy="1395168"/>
          </a:xfrm>
        </p:spPr>
        <p:txBody>
          <a:bodyPr>
            <a:noAutofit/>
          </a:bodyPr>
          <a:lstStyle/>
          <a:p>
            <a:r>
              <a:rPr lang="ru-RU" sz="4000" b="1" dirty="0" smtClean="0">
                <a:solidFill>
                  <a:srgbClr val="FF33CC"/>
                </a:solidFill>
                <a:latin typeface="Times New Roman" panose="02020603050405020304" pitchFamily="18" charset="0"/>
                <a:cs typeface="Times New Roman" panose="02020603050405020304" pitchFamily="18" charset="0"/>
              </a:rPr>
              <a:t>Памятка:</a:t>
            </a:r>
            <a:br>
              <a:rPr lang="ru-RU" sz="4000" b="1" dirty="0" smtClean="0">
                <a:solidFill>
                  <a:srgbClr val="FF33CC"/>
                </a:solidFill>
                <a:latin typeface="Times New Roman" panose="02020603050405020304" pitchFamily="18" charset="0"/>
                <a:cs typeface="Times New Roman" panose="02020603050405020304" pitchFamily="18" charset="0"/>
              </a:rPr>
            </a:br>
            <a:endParaRPr lang="ru-RU" sz="40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282045" y="886120"/>
            <a:ext cx="7296347" cy="4832092"/>
          </a:xfrm>
          <a:prstGeom prst="rect">
            <a:avLst/>
          </a:prstGeom>
        </p:spPr>
        <p:txBody>
          <a:bodyPr wrap="square">
            <a:spAutoFit/>
          </a:bodyPr>
          <a:lstStyle/>
          <a:p>
            <a:pPr algn="ctr"/>
            <a:r>
              <a:rPr lang="ru-RU" sz="2800" dirty="0">
                <a:latin typeface="Times New Roman" panose="02020603050405020304" pitchFamily="18" charset="0"/>
                <a:cs typeface="Times New Roman" panose="02020603050405020304" pitchFamily="18" charset="0"/>
              </a:rPr>
              <a:t>От родителей во многом зависит эмоциональный настрой ребенка. </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Никогда не </a:t>
            </a:r>
            <a:r>
              <a:rPr lang="ru-RU" sz="2800" dirty="0" smtClean="0">
                <a:latin typeface="Times New Roman" panose="02020603050405020304" pitchFamily="18" charset="0"/>
                <a:cs typeface="Times New Roman" panose="02020603050405020304" pitchFamily="18" charset="0"/>
              </a:rPr>
              <a:t>говорите </a:t>
            </a:r>
            <a:r>
              <a:rPr lang="ru-RU" sz="2800" dirty="0">
                <a:latin typeface="Times New Roman" panose="02020603050405020304" pitchFamily="18" charset="0"/>
                <a:cs typeface="Times New Roman" panose="02020603050405020304" pitchFamily="18" charset="0"/>
              </a:rPr>
              <a:t>фразы :</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«Вот будешь вести себя плохо, </a:t>
            </a:r>
            <a:r>
              <a:rPr lang="ru-RU" sz="2800" dirty="0" smtClean="0">
                <a:latin typeface="Times New Roman" panose="02020603050405020304" pitchFamily="18" charset="0"/>
                <a:cs typeface="Times New Roman" panose="02020603050405020304" pitchFamily="18" charset="0"/>
              </a:rPr>
              <a:t>останешься в саду» . </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По утрам когда собираетесь в детский  сад, старайтесь создавать спокойную, жизнерадостную атмосферу, с позитивным настроем.</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Тогда день точно будет удачным и для вас и для ребенка</a:t>
            </a:r>
            <a:r>
              <a:rPr lang="ru-RU" dirty="0">
                <a:latin typeface="Times New Roman" panose="02020603050405020304" pitchFamily="18" charset="0"/>
                <a:cs typeface="Times New Roman" panose="02020603050405020304" pitchFamily="18" charset="0"/>
              </a:rPr>
              <a:t>.</a:t>
            </a:r>
            <a:endParaRPr lang="ru-RU" dirty="0"/>
          </a:p>
        </p:txBody>
      </p:sp>
      <p:pic>
        <p:nvPicPr>
          <p:cNvPr id="4" name="Рисунок 3" descr="C:\Users\Home\Desktop\Детский сад - выборка\е216.jpg"/>
          <p:cNvPicPr/>
          <p:nvPr/>
        </p:nvPicPr>
        <p:blipFill>
          <a:blip r:embed="rId3" cstate="print"/>
          <a:srcRect l="23193" t="35078" r="19803" b="8168"/>
          <a:stretch>
            <a:fillRect/>
          </a:stretch>
        </p:blipFill>
        <p:spPr bwMode="auto">
          <a:xfrm>
            <a:off x="7663992" y="45709"/>
            <a:ext cx="1404592" cy="1660544"/>
          </a:xfrm>
          <a:prstGeom prst="rect">
            <a:avLst/>
          </a:prstGeom>
          <a:noFill/>
          <a:ln w="9525">
            <a:noFill/>
            <a:miter lim="800000"/>
            <a:headEnd/>
            <a:tailEnd/>
          </a:ln>
          <a:effectLst>
            <a:glow rad="228600">
              <a:schemeClr val="accent5">
                <a:satMod val="175000"/>
                <a:alpha val="40000"/>
              </a:schemeClr>
            </a:glow>
          </a:effectLst>
        </p:spPr>
      </p:pic>
    </p:spTree>
    <p:extLst>
      <p:ext uri="{BB962C8B-B14F-4D97-AF65-F5344CB8AC3E}">
        <p14:creationId xmlns:p14="http://schemas.microsoft.com/office/powerpoint/2010/main" xmlns="" val="367763056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1402" y="659875"/>
            <a:ext cx="7550870" cy="4487159"/>
          </a:xfrm>
        </p:spPr>
        <p:txBody>
          <a:bodyPr>
            <a:normAutofit fontScale="90000"/>
          </a:bodyPr>
          <a:lstStyle/>
          <a:p>
            <a:r>
              <a:rPr lang="ru-RU" sz="4000" b="1" dirty="0" smtClean="0">
                <a:solidFill>
                  <a:srgbClr val="FF0000"/>
                </a:solidFill>
              </a:rPr>
              <a:t/>
            </a:r>
            <a:br>
              <a:rPr lang="ru-RU" sz="4000" b="1" dirty="0" smtClean="0">
                <a:solidFill>
                  <a:srgbClr val="FF0000"/>
                </a:solidFill>
              </a:rPr>
            </a:br>
            <a:r>
              <a:rPr lang="ru-RU" b="1" dirty="0" smtClean="0">
                <a:ln w="12700">
                  <a:solidFill>
                    <a:srgbClr val="00B050"/>
                  </a:solidFill>
                </a:ln>
                <a:solidFill>
                  <a:srgbClr val="FF0000"/>
                </a:solidFill>
                <a:latin typeface="Times New Roman" pitchFamily="18" charset="0"/>
                <a:cs typeface="Times New Roman" pitchFamily="18" charset="0"/>
              </a:rPr>
              <a:t/>
            </a:r>
            <a:br>
              <a:rPr lang="ru-RU" b="1" dirty="0" smtClean="0">
                <a:ln w="12700">
                  <a:solidFill>
                    <a:srgbClr val="00B050"/>
                  </a:solidFill>
                </a:ln>
                <a:solidFill>
                  <a:srgbClr val="FF0000"/>
                </a:solidFill>
                <a:latin typeface="Times New Roman" pitchFamily="18" charset="0"/>
                <a:cs typeface="Times New Roman" pitchFamily="18" charset="0"/>
              </a:rPr>
            </a:br>
            <a:r>
              <a:rPr lang="ru-RU" sz="7300" b="1" dirty="0" smtClean="0">
                <a:ln w="12700">
                  <a:solidFill>
                    <a:srgbClr val="00B050"/>
                  </a:solidFill>
                </a:ln>
                <a:solidFill>
                  <a:srgbClr val="FF0000"/>
                </a:solidFill>
                <a:latin typeface="Times New Roman" pitchFamily="18" charset="0"/>
                <a:cs typeface="Times New Roman" pitchFamily="18" charset="0"/>
              </a:rPr>
              <a:t>СПАСИБО </a:t>
            </a:r>
            <a:br>
              <a:rPr lang="ru-RU" sz="7300" b="1" dirty="0" smtClean="0">
                <a:ln w="12700">
                  <a:solidFill>
                    <a:srgbClr val="00B050"/>
                  </a:solidFill>
                </a:ln>
                <a:solidFill>
                  <a:srgbClr val="FF0000"/>
                </a:solidFill>
                <a:latin typeface="Times New Roman" pitchFamily="18" charset="0"/>
                <a:cs typeface="Times New Roman" pitchFamily="18" charset="0"/>
              </a:rPr>
            </a:br>
            <a:r>
              <a:rPr lang="ru-RU" sz="7300" b="1" dirty="0" smtClean="0">
                <a:ln w="12700">
                  <a:solidFill>
                    <a:srgbClr val="00B050"/>
                  </a:solidFill>
                </a:ln>
                <a:solidFill>
                  <a:srgbClr val="FF0000"/>
                </a:solidFill>
                <a:latin typeface="Times New Roman" pitchFamily="18" charset="0"/>
                <a:cs typeface="Times New Roman" pitchFamily="18" charset="0"/>
              </a:rPr>
              <a:t>ЗА </a:t>
            </a:r>
            <a:br>
              <a:rPr lang="ru-RU" sz="7300" b="1" dirty="0" smtClean="0">
                <a:ln w="12700">
                  <a:solidFill>
                    <a:srgbClr val="00B050"/>
                  </a:solidFill>
                </a:ln>
                <a:solidFill>
                  <a:srgbClr val="FF0000"/>
                </a:solidFill>
                <a:latin typeface="Times New Roman" pitchFamily="18" charset="0"/>
                <a:cs typeface="Times New Roman" pitchFamily="18" charset="0"/>
              </a:rPr>
            </a:br>
            <a:r>
              <a:rPr lang="ru-RU" sz="7300" b="1" dirty="0" smtClean="0">
                <a:ln w="12700">
                  <a:solidFill>
                    <a:srgbClr val="00B050"/>
                  </a:solidFill>
                </a:ln>
                <a:solidFill>
                  <a:srgbClr val="FF0000"/>
                </a:solidFill>
                <a:latin typeface="Times New Roman" pitchFamily="18" charset="0"/>
                <a:cs typeface="Times New Roman" pitchFamily="18" charset="0"/>
              </a:rPr>
              <a:t>ВНИМАНИЕ</a:t>
            </a:r>
            <a:endParaRPr lang="ru-RU" sz="7300" b="1" dirty="0">
              <a:ln w="12700">
                <a:solidFill>
                  <a:srgbClr val="00B050"/>
                </a:solidFill>
              </a:ln>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984075134"/>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58358" y="160256"/>
            <a:ext cx="6028441" cy="5572999"/>
          </a:xfrm>
        </p:spPr>
        <p:txBody>
          <a:bodyPr>
            <a:normAutofit/>
          </a:bodyPr>
          <a:lstStyle/>
          <a:p>
            <a:r>
              <a:rPr lang="ru-RU" sz="4800" b="1" dirty="0">
                <a:solidFill>
                  <a:srgbClr val="FF0000"/>
                </a:solidFill>
                <a:latin typeface="Times New Roman" panose="02020603050405020304" pitchFamily="18" charset="0"/>
                <a:cs typeface="Times New Roman" panose="02020603050405020304" pitchFamily="18" charset="0"/>
              </a:rPr>
              <a:t>Адаптация</a:t>
            </a:r>
            <a:r>
              <a:rPr lang="ru-RU" sz="4800" b="1" dirty="0">
                <a:latin typeface="Times New Roman" panose="02020603050405020304" pitchFamily="18" charset="0"/>
                <a:cs typeface="Times New Roman" panose="02020603050405020304" pitchFamily="18" charset="0"/>
              </a:rPr>
              <a:t> </a:t>
            </a:r>
            <a:r>
              <a:rPr lang="ru-RU" sz="4800" dirty="0">
                <a:latin typeface="Times New Roman" panose="02020603050405020304" pitchFamily="18" charset="0"/>
                <a:cs typeface="Times New Roman" panose="02020603050405020304" pitchFamily="18" charset="0"/>
              </a:rPr>
              <a:t>– процесс вхождения </a:t>
            </a:r>
            <a:r>
              <a:rPr lang="ru-RU" sz="4800" dirty="0" smtClean="0">
                <a:latin typeface="Times New Roman" panose="02020603050405020304" pitchFamily="18" charset="0"/>
                <a:cs typeface="Times New Roman" panose="02020603050405020304" pitchFamily="18" charset="0"/>
              </a:rPr>
              <a:t>малыша </a:t>
            </a:r>
            <a:r>
              <a:rPr lang="ru-RU" sz="4800" dirty="0">
                <a:latin typeface="Times New Roman" panose="02020603050405020304" pitchFamily="18" charset="0"/>
                <a:cs typeface="Times New Roman" panose="02020603050405020304" pitchFamily="18" charset="0"/>
              </a:rPr>
              <a:t>в новую для него среду и приспособление к ее условиям. </a:t>
            </a:r>
            <a:br>
              <a:rPr lang="ru-RU" sz="4800" dirty="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pic>
        <p:nvPicPr>
          <p:cNvPr id="3" name="Picture 2" descr="C:\Users\user\Desktop\смайлики\jivotniea-3810.gif"/>
          <p:cNvPicPr>
            <a:picLocks noChangeAspect="1" noChangeArrowheads="1" noCrop="1"/>
          </p:cNvPicPr>
          <p:nvPr/>
        </p:nvPicPr>
        <p:blipFill>
          <a:blip r:embed="rId3" cstate="print"/>
          <a:srcRect/>
          <a:stretch>
            <a:fillRect/>
          </a:stretch>
        </p:blipFill>
        <p:spPr bwMode="auto">
          <a:xfrm>
            <a:off x="528892" y="287314"/>
            <a:ext cx="1400030" cy="1032439"/>
          </a:xfrm>
          <a:prstGeom prst="rect">
            <a:avLst/>
          </a:prstGeom>
          <a:noFill/>
        </p:spPr>
      </p:pic>
      <p:pic>
        <p:nvPicPr>
          <p:cNvPr id="4" name="Picture 4" descr="C:\Documents and Settings\User\Рабочий стол\анимации\animated_cartoon_006.gif"/>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47175" y="3764262"/>
            <a:ext cx="1501668" cy="18022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432874" y="820131"/>
            <a:ext cx="7253926" cy="4798243"/>
          </a:xfrm>
        </p:spPr>
        <p:txBody>
          <a:bodyPr>
            <a:normAutofit fontScale="90000"/>
          </a:bodyPr>
          <a:lstStyle/>
          <a:p>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От </a:t>
            </a:r>
            <a:r>
              <a:rPr lang="ru-RU" b="1" dirty="0">
                <a:solidFill>
                  <a:srgbClr val="0070C0"/>
                </a:solidFill>
                <a:latin typeface="Times New Roman" panose="02020603050405020304" pitchFamily="18" charset="0"/>
                <a:cs typeface="Times New Roman" panose="02020603050405020304" pitchFamily="18" charset="0"/>
              </a:rPr>
              <a:t>того, насколько ребёнок подготовлен в семье к переходу в </a:t>
            </a:r>
            <a:r>
              <a:rPr lang="ru-RU" b="1" dirty="0" smtClean="0">
                <a:solidFill>
                  <a:srgbClr val="0070C0"/>
                </a:solidFill>
                <a:latin typeface="Times New Roman" panose="02020603050405020304" pitchFamily="18" charset="0"/>
                <a:cs typeface="Times New Roman" panose="02020603050405020304" pitchFamily="18" charset="0"/>
              </a:rPr>
              <a:t>дошкольное </a:t>
            </a:r>
            <a:r>
              <a:rPr lang="ru-RU" b="1" dirty="0">
                <a:solidFill>
                  <a:srgbClr val="0070C0"/>
                </a:solidFill>
                <a:latin typeface="Times New Roman" panose="02020603050405020304" pitchFamily="18" charset="0"/>
                <a:cs typeface="Times New Roman" panose="02020603050405020304" pitchFamily="18" charset="0"/>
              </a:rPr>
              <a:t>учреждение, зависит и течение адаптационного периода, и его дальнейшее развитие</a:t>
            </a:r>
            <a:r>
              <a:rPr lang="ru-RU" sz="4900" b="1" dirty="0">
                <a:solidFill>
                  <a:srgbClr val="0070C0"/>
                </a:solidFill>
                <a:latin typeface="Times New Roman" panose="02020603050405020304" pitchFamily="18" charset="0"/>
                <a:cs typeface="Times New Roman" panose="02020603050405020304" pitchFamily="18" charset="0"/>
              </a:rPr>
              <a:t>. </a:t>
            </a:r>
            <a:r>
              <a:rPr lang="ru-RU" sz="2800" b="1" dirty="0" smtClean="0">
                <a:solidFill>
                  <a:srgbClr val="0070C0"/>
                </a:solidFill>
                <a:latin typeface="Times New Roman" panose="02020603050405020304" pitchFamily="18" charset="0"/>
                <a:cs typeface="Times New Roman" panose="02020603050405020304" pitchFamily="18" charset="0"/>
              </a:rPr>
              <a:t/>
            </a:r>
            <a:br>
              <a:rPr lang="ru-RU" sz="2800" b="1" dirty="0" smtClean="0">
                <a:solidFill>
                  <a:srgbClr val="0070C0"/>
                </a:solidFill>
                <a:latin typeface="Times New Roman" panose="02020603050405020304" pitchFamily="18" charset="0"/>
                <a:cs typeface="Times New Roman" panose="02020603050405020304" pitchFamily="18" charset="0"/>
              </a:rPr>
            </a:br>
            <a:r>
              <a:rPr lang="ru-RU" sz="2800" b="1" dirty="0">
                <a:solidFill>
                  <a:srgbClr val="0070C0"/>
                </a:solidFill>
                <a:latin typeface="Times New Roman" panose="02020603050405020304" pitchFamily="18" charset="0"/>
                <a:cs typeface="Times New Roman" panose="02020603050405020304" pitchFamily="18" charset="0"/>
              </a:rPr>
              <a:t/>
            </a:r>
            <a:br>
              <a:rPr lang="ru-RU" sz="2800" b="1" dirty="0">
                <a:solidFill>
                  <a:srgbClr val="0070C0"/>
                </a:solidFill>
                <a:latin typeface="Times New Roman" panose="02020603050405020304" pitchFamily="18" charset="0"/>
                <a:cs typeface="Times New Roman" panose="02020603050405020304" pitchFamily="18" charset="0"/>
              </a:rPr>
            </a:br>
            <a:endParaRPr lang="ru-RU" sz="2800" b="1" dirty="0">
              <a:solidFill>
                <a:srgbClr val="0070C0"/>
              </a:solidFill>
              <a:latin typeface="Times New Roman" panose="02020603050405020304" pitchFamily="18" charset="0"/>
              <a:cs typeface="Times New Roman" panose="02020603050405020304" pitchFamily="18" charset="0"/>
            </a:endParaRPr>
          </a:p>
        </p:txBody>
      </p:sp>
      <p:pic>
        <p:nvPicPr>
          <p:cNvPr id="4" name="Рисунок 3" descr="Морозова адаптация дошкольников">
            <a:hlinkClick r:id="rId3"/>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27240" y="5099901"/>
            <a:ext cx="1705675" cy="1545996"/>
          </a:xfrm>
          <a:prstGeom prst="rect">
            <a:avLst/>
          </a:prstGeom>
          <a:noFill/>
          <a:ln>
            <a:noFill/>
          </a:ln>
        </p:spPr>
      </p:pic>
      <p:pic>
        <p:nvPicPr>
          <p:cNvPr id="5" name="Picture 15" descr="butterfly3"/>
          <p:cNvPicPr>
            <a:picLocks noChangeAspect="1" noChangeArrowheads="1" noCrop="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94674" y="4856375"/>
            <a:ext cx="16764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7" descr="butterfly12"/>
          <p:cNvPicPr>
            <a:picLocks noChangeAspect="1" noChangeArrowheads="1" noCrop="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630998" y="191413"/>
            <a:ext cx="1172558" cy="1184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917676" y="1178349"/>
            <a:ext cx="7772400" cy="1414021"/>
          </a:xfrm>
        </p:spPr>
        <p:txBody>
          <a:bodyPr>
            <a:normAutofit/>
          </a:bodyPr>
          <a:lstStyle/>
          <a:p>
            <a:r>
              <a:rPr lang="ru-RU" sz="4000" b="1" dirty="0" smtClean="0">
                <a:solidFill>
                  <a:srgbClr val="FF0000"/>
                </a:solidFill>
              </a:rPr>
              <a:t/>
            </a:r>
            <a:br>
              <a:rPr lang="ru-RU" sz="4000" b="1" dirty="0" smtClean="0">
                <a:solidFill>
                  <a:srgbClr val="FF0000"/>
                </a:solidFill>
              </a:rPr>
            </a:br>
            <a:endParaRPr lang="ru-RU" b="1" dirty="0">
              <a:solidFill>
                <a:srgbClr val="FF0000"/>
              </a:solidFill>
            </a:endParaRPr>
          </a:p>
        </p:txBody>
      </p:sp>
      <p:sp>
        <p:nvSpPr>
          <p:cNvPr id="4" name="Прямоугольник 3"/>
          <p:cNvSpPr/>
          <p:nvPr/>
        </p:nvSpPr>
        <p:spPr>
          <a:xfrm>
            <a:off x="282804" y="320511"/>
            <a:ext cx="8175396" cy="1564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rgbClr val="FF0000"/>
                </a:solidFill>
                <a:latin typeface="Times New Roman" panose="02020603050405020304" pitchFamily="18" charset="0"/>
                <a:cs typeface="Times New Roman" panose="02020603050405020304" pitchFamily="18" charset="0"/>
              </a:rPr>
              <a:t>СУЩЕСТВУЕТ 3  СТЕПЕНИ  АДАПТАЦИИ:</a:t>
            </a:r>
            <a:br>
              <a:rPr lang="ru-RU" sz="3600" b="1" dirty="0" smtClean="0">
                <a:solidFill>
                  <a:srgbClr val="FF0000"/>
                </a:solidFill>
                <a:latin typeface="Times New Roman" panose="02020603050405020304" pitchFamily="18" charset="0"/>
                <a:cs typeface="Times New Roman" panose="02020603050405020304" pitchFamily="18" charset="0"/>
              </a:rPr>
            </a:br>
            <a:endParaRPr lang="ru-RU" sz="3600" dirty="0">
              <a:solidFill>
                <a:srgbClr val="FF0000"/>
              </a:solidFill>
            </a:endParaRPr>
          </a:p>
        </p:txBody>
      </p:sp>
      <p:sp>
        <p:nvSpPr>
          <p:cNvPr id="5" name="Выноска-облако 4"/>
          <p:cNvSpPr/>
          <p:nvPr/>
        </p:nvSpPr>
        <p:spPr>
          <a:xfrm>
            <a:off x="5015060" y="2064470"/>
            <a:ext cx="3629319" cy="1414020"/>
          </a:xfrm>
          <a:prstGeom prst="cloudCallout">
            <a:avLst>
              <a:gd name="adj1" fmla="val -25508"/>
              <a:gd name="adj2" fmla="val -69476"/>
            </a:avLst>
          </a:prstGeom>
          <a:solidFill>
            <a:srgbClr val="5DD5FF"/>
          </a:solidFill>
          <a:ln>
            <a:solidFill>
              <a:srgbClr val="0070C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b="1" dirty="0" smtClean="0">
                <a:solidFill>
                  <a:srgbClr val="002060"/>
                </a:solidFill>
                <a:latin typeface="Times New Roman" panose="02020603050405020304" pitchFamily="18" charset="0"/>
                <a:cs typeface="Times New Roman" panose="02020603050405020304" pitchFamily="18" charset="0"/>
              </a:rPr>
              <a:t>СРЕДНЕЙ ТЯЖЕСТИ</a:t>
            </a:r>
          </a:p>
          <a:p>
            <a:pPr algn="ctr"/>
            <a:r>
              <a:rPr lang="ru-RU" sz="2000" dirty="0" smtClean="0">
                <a:solidFill>
                  <a:srgbClr val="002060"/>
                </a:solidFill>
                <a:latin typeface="Times New Roman" panose="02020603050405020304" pitchFamily="18" charset="0"/>
                <a:cs typeface="Times New Roman" panose="02020603050405020304" pitchFamily="18" charset="0"/>
              </a:rPr>
              <a:t>(от 15 до 29 дней)</a:t>
            </a:r>
            <a:endParaRPr lang="ru-RU" sz="2000" dirty="0">
              <a:solidFill>
                <a:srgbClr val="002060"/>
              </a:solidFill>
              <a:latin typeface="Times New Roman" panose="02020603050405020304" pitchFamily="18" charset="0"/>
              <a:cs typeface="Times New Roman" panose="02020603050405020304" pitchFamily="18" charset="0"/>
            </a:endParaRPr>
          </a:p>
        </p:txBody>
      </p:sp>
      <p:sp>
        <p:nvSpPr>
          <p:cNvPr id="6" name="Выноска-облако 5"/>
          <p:cNvSpPr/>
          <p:nvPr/>
        </p:nvSpPr>
        <p:spPr>
          <a:xfrm>
            <a:off x="2433294" y="3657600"/>
            <a:ext cx="3629319" cy="1583703"/>
          </a:xfrm>
          <a:prstGeom prst="cloudCallout">
            <a:avLst>
              <a:gd name="adj1" fmla="val -1613"/>
              <a:gd name="adj2" fmla="val -77381"/>
            </a:avLst>
          </a:prstGeom>
          <a:solidFill>
            <a:srgbClr val="5DD5FF"/>
          </a:solidFill>
          <a:ln>
            <a:solidFill>
              <a:srgbClr val="0070C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b="1" dirty="0" smtClean="0">
                <a:solidFill>
                  <a:srgbClr val="002060"/>
                </a:solidFill>
                <a:latin typeface="Times New Roman" panose="02020603050405020304" pitchFamily="18" charset="0"/>
                <a:cs typeface="Times New Roman" panose="02020603050405020304" pitchFamily="18" charset="0"/>
              </a:rPr>
              <a:t>ТЯЖЕЛАЯ</a:t>
            </a:r>
          </a:p>
          <a:p>
            <a:pPr algn="ctr"/>
            <a:r>
              <a:rPr lang="ru-RU" sz="2000" dirty="0" smtClean="0">
                <a:solidFill>
                  <a:srgbClr val="002060"/>
                </a:solidFill>
                <a:latin typeface="Times New Roman" panose="02020603050405020304" pitchFamily="18" charset="0"/>
                <a:cs typeface="Times New Roman" panose="02020603050405020304" pitchFamily="18" charset="0"/>
              </a:rPr>
              <a:t>(свыше 30 дней)</a:t>
            </a:r>
            <a:endParaRPr lang="ru-RU" sz="2000" dirty="0">
              <a:solidFill>
                <a:srgbClr val="002060"/>
              </a:solidFill>
              <a:latin typeface="Times New Roman" panose="02020603050405020304" pitchFamily="18" charset="0"/>
              <a:cs typeface="Times New Roman" panose="02020603050405020304" pitchFamily="18" charset="0"/>
            </a:endParaRPr>
          </a:p>
        </p:txBody>
      </p:sp>
      <p:sp>
        <p:nvSpPr>
          <p:cNvPr id="7" name="Выноска-облако 6"/>
          <p:cNvSpPr/>
          <p:nvPr/>
        </p:nvSpPr>
        <p:spPr>
          <a:xfrm>
            <a:off x="282804" y="2064470"/>
            <a:ext cx="3629319" cy="1414020"/>
          </a:xfrm>
          <a:prstGeom prst="cloudCallout">
            <a:avLst>
              <a:gd name="adj1" fmla="val 24881"/>
              <a:gd name="adj2" fmla="val -73780"/>
            </a:avLst>
          </a:prstGeom>
          <a:solidFill>
            <a:srgbClr val="5DD5FF"/>
          </a:solidFill>
          <a:ln>
            <a:solidFill>
              <a:srgbClr val="0070C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b="1" dirty="0" smtClean="0">
                <a:solidFill>
                  <a:srgbClr val="002060"/>
                </a:solidFill>
                <a:latin typeface="Times New Roman" panose="02020603050405020304" pitchFamily="18" charset="0"/>
                <a:cs typeface="Times New Roman" panose="02020603050405020304" pitchFamily="18" charset="0"/>
              </a:rPr>
              <a:t>ЛЕГКАЯ </a:t>
            </a:r>
          </a:p>
          <a:p>
            <a:pPr algn="ctr"/>
            <a:r>
              <a:rPr lang="ru-RU" sz="2000" dirty="0" smtClean="0">
                <a:solidFill>
                  <a:srgbClr val="002060"/>
                </a:solidFill>
                <a:latin typeface="Times New Roman" panose="02020603050405020304" pitchFamily="18" charset="0"/>
                <a:cs typeface="Times New Roman" panose="02020603050405020304" pitchFamily="18" charset="0"/>
              </a:rPr>
              <a:t>(с 1 до 14 дней)</a:t>
            </a: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3172385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659118" y="292231"/>
            <a:ext cx="7484882" cy="810705"/>
          </a:xfrm>
        </p:spPr>
        <p:txBody>
          <a:bodyPr>
            <a:normAutofit fontScale="90000"/>
          </a:bodyPr>
          <a:lstStyle/>
          <a:p>
            <a:pPr algn="l"/>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endParaRPr lang="ru-RU" sz="3100" b="1" dirty="0">
              <a:solidFill>
                <a:srgbClr val="7030A0"/>
              </a:solidFill>
              <a:latin typeface="Times New Roman" panose="02020603050405020304" pitchFamily="18" charset="0"/>
              <a:cs typeface="Times New Roman" panose="02020603050405020304" pitchFamily="18" charset="0"/>
            </a:endParaRPr>
          </a:p>
        </p:txBody>
      </p:sp>
      <p:sp>
        <p:nvSpPr>
          <p:cNvPr id="6" name="Выноска со стрелкой вниз 5"/>
          <p:cNvSpPr/>
          <p:nvPr/>
        </p:nvSpPr>
        <p:spPr>
          <a:xfrm>
            <a:off x="2917597" y="292231"/>
            <a:ext cx="5561814" cy="975673"/>
          </a:xfrm>
          <a:prstGeom prst="downArrowCallout">
            <a:avLst>
              <a:gd name="adj1" fmla="val 25000"/>
              <a:gd name="adj2" fmla="val 25000"/>
              <a:gd name="adj3" fmla="val 19444"/>
              <a:gd name="adj4" fmla="val 75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FF0000"/>
                </a:solidFill>
                <a:latin typeface="Times New Roman" panose="02020603050405020304" pitchFamily="18" charset="0"/>
                <a:cs typeface="Times New Roman" panose="02020603050405020304" pitchFamily="18" charset="0"/>
              </a:rPr>
              <a:t>ЛЕГКАЯ АДАПТАЦИЯ</a:t>
            </a:r>
          </a:p>
        </p:txBody>
      </p:sp>
      <p:sp>
        <p:nvSpPr>
          <p:cNvPr id="7" name="Скругленный прямоугольник 6"/>
          <p:cNvSpPr/>
          <p:nvPr/>
        </p:nvSpPr>
        <p:spPr>
          <a:xfrm>
            <a:off x="1213805" y="1267904"/>
            <a:ext cx="7543697" cy="4623849"/>
          </a:xfrm>
          <a:prstGeom prst="roundRect">
            <a:avLst/>
          </a:prstGeom>
          <a:noFill/>
          <a:ln>
            <a:solidFill>
              <a:srgbClr val="00FF00"/>
            </a:solid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70C0"/>
                </a:solidFill>
                <a:latin typeface="Times New Roman" panose="02020603050405020304" pitchFamily="18" charset="0"/>
                <a:cs typeface="Times New Roman" panose="02020603050405020304" pitchFamily="18" charset="0"/>
              </a:rPr>
              <a:t>Малыш весел, жизнерадостен, активен, настроение преобладает хорошее. </a:t>
            </a:r>
          </a:p>
          <a:p>
            <a:pPr algn="ctr"/>
            <a:r>
              <a:rPr lang="ru-RU" sz="2800" dirty="0" smtClean="0">
                <a:solidFill>
                  <a:srgbClr val="0070C0"/>
                </a:solidFill>
                <a:latin typeface="Times New Roman" panose="02020603050405020304" pitchFamily="18" charset="0"/>
                <a:cs typeface="Times New Roman" panose="02020603050405020304" pitchFamily="18" charset="0"/>
              </a:rPr>
              <a:t>Охотно играет с другими детьми. </a:t>
            </a:r>
          </a:p>
          <a:p>
            <a:pPr algn="ctr"/>
            <a:r>
              <a:rPr lang="ru-RU" sz="2800" dirty="0" smtClean="0">
                <a:solidFill>
                  <a:srgbClr val="0070C0"/>
                </a:solidFill>
                <a:latin typeface="Times New Roman" panose="02020603050405020304" pitchFamily="18" charset="0"/>
                <a:cs typeface="Times New Roman" panose="02020603050405020304" pitchFamily="18" charset="0"/>
              </a:rPr>
              <a:t>Сон глубокий, спокойный, засыпает быстро.</a:t>
            </a:r>
          </a:p>
          <a:p>
            <a:pPr algn="ctr"/>
            <a:r>
              <a:rPr lang="ru-RU" sz="2800" dirty="0" smtClean="0">
                <a:solidFill>
                  <a:srgbClr val="0070C0"/>
                </a:solidFill>
                <a:latin typeface="Times New Roman" panose="02020603050405020304" pitchFamily="18" charset="0"/>
                <a:cs typeface="Times New Roman" panose="02020603050405020304" pitchFamily="18" charset="0"/>
              </a:rPr>
              <a:t>Аппетит хороший, кушает с удовольствием. Инициативные взаимоотношения со взрослыми и сверстниками. </a:t>
            </a:r>
          </a:p>
          <a:p>
            <a:pPr algn="ctr"/>
            <a:endParaRPr lang="ru-RU" dirty="0"/>
          </a:p>
        </p:txBody>
      </p:sp>
      <p:pic>
        <p:nvPicPr>
          <p:cNvPr id="8" name="Picture 6" descr="2787"/>
          <p:cNvPicPr>
            <a:picLocks noChangeAspect="1" noChangeArrowheads="1" noCrop="1"/>
          </p:cNvPicPr>
          <p:nvPr/>
        </p:nvPicPr>
        <p:blipFill>
          <a:blip r:embed="rId3" cstate="email"/>
          <a:srcRect/>
          <a:stretch>
            <a:fillRect/>
          </a:stretch>
        </p:blipFill>
        <p:spPr bwMode="auto">
          <a:xfrm>
            <a:off x="0" y="4919919"/>
            <a:ext cx="2168740" cy="1571727"/>
          </a:xfrm>
          <a:prstGeom prst="rect">
            <a:avLst/>
          </a:prstGeom>
          <a:noFill/>
        </p:spPr>
      </p:pic>
    </p:spTree>
    <p:extLst>
      <p:ext uri="{BB962C8B-B14F-4D97-AF65-F5344CB8AC3E}">
        <p14:creationId xmlns:p14="http://schemas.microsoft.com/office/powerpoint/2010/main" xmlns="" val="298951135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446036" y="2856323"/>
            <a:ext cx="6578170" cy="2238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Выноска со стрелкой вниз 5"/>
          <p:cNvSpPr/>
          <p:nvPr/>
        </p:nvSpPr>
        <p:spPr>
          <a:xfrm>
            <a:off x="1654406" y="296944"/>
            <a:ext cx="5561814" cy="975673"/>
          </a:xfrm>
          <a:prstGeom prst="downArrowCallout">
            <a:avLst>
              <a:gd name="adj1" fmla="val 25000"/>
              <a:gd name="adj2" fmla="val 25000"/>
              <a:gd name="adj3" fmla="val 19444"/>
              <a:gd name="adj4" fmla="val 75000"/>
            </a:avLst>
          </a:prstGeom>
          <a:solidFill>
            <a:srgbClr val="FF33CC">
              <a:alpha val="21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FF0000"/>
                </a:solidFill>
                <a:latin typeface="Times New Roman" panose="02020603050405020304" pitchFamily="18" charset="0"/>
                <a:cs typeface="Times New Roman" panose="02020603050405020304" pitchFamily="18" charset="0"/>
              </a:rPr>
              <a:t> АДАПТАЦИЯ СРЕДНЕЙ ТЯЖЕСТИ</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404602" y="1391830"/>
            <a:ext cx="8367164" cy="4264503"/>
          </a:xfrm>
          <a:prstGeom prst="roundRect">
            <a:avLst/>
          </a:prstGeom>
          <a:noFill/>
          <a:ln>
            <a:solidFill>
              <a:srgbClr val="FF33CC"/>
            </a:solid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anose="02020603050405020304" pitchFamily="18" charset="0"/>
                <a:cs typeface="Times New Roman" panose="02020603050405020304" pitchFamily="18" charset="0"/>
              </a:rPr>
              <a:t>Малыш задумчив, замкнут,  преобладает легкая плаксивость. </a:t>
            </a:r>
          </a:p>
          <a:p>
            <a:pPr algn="ctr"/>
            <a:r>
              <a:rPr lang="ru-RU" sz="2800" dirty="0" smtClean="0">
                <a:solidFill>
                  <a:schemeClr val="tx1"/>
                </a:solidFill>
                <a:latin typeface="Times New Roman" panose="02020603050405020304" pitchFamily="18" charset="0"/>
                <a:cs typeface="Times New Roman" panose="02020603050405020304" pitchFamily="18" charset="0"/>
              </a:rPr>
              <a:t>Безразличен к играм, отстранен, неохотно играет с другими детьми. </a:t>
            </a:r>
          </a:p>
          <a:p>
            <a:pPr algn="ctr"/>
            <a:r>
              <a:rPr lang="ru-RU" sz="2800" dirty="0" smtClean="0">
                <a:solidFill>
                  <a:schemeClr val="tx1"/>
                </a:solidFill>
                <a:latin typeface="Times New Roman" panose="02020603050405020304" pitchFamily="18" charset="0"/>
                <a:cs typeface="Times New Roman" panose="02020603050405020304" pitchFamily="18" charset="0"/>
              </a:rPr>
              <a:t>Засыпает с хныканьем, спит недолго, тревожен во сне. </a:t>
            </a:r>
          </a:p>
          <a:p>
            <a:pPr algn="ctr"/>
            <a:r>
              <a:rPr lang="ru-RU" sz="2800" dirty="0" smtClean="0">
                <a:solidFill>
                  <a:schemeClr val="tx1"/>
                </a:solidFill>
                <a:latin typeface="Times New Roman" panose="02020603050405020304" pitchFamily="18" charset="0"/>
                <a:cs typeface="Times New Roman" panose="02020603050405020304" pitchFamily="18" charset="0"/>
              </a:rPr>
              <a:t>Аппетит выборочный, отвергает некоторые блюда</a:t>
            </a:r>
            <a:r>
              <a:rPr lang="ru-RU" sz="2800" dirty="0" smtClean="0">
                <a:solidFill>
                  <a:schemeClr val="tx1"/>
                </a:solidFill>
              </a:rPr>
              <a:t>. </a:t>
            </a:r>
          </a:p>
          <a:p>
            <a:pPr algn="ctr"/>
            <a:r>
              <a:rPr lang="ru-RU" sz="2800" dirty="0" smtClean="0">
                <a:solidFill>
                  <a:schemeClr val="tx1"/>
                </a:solidFill>
                <a:latin typeface="Times New Roman" panose="02020603050405020304" pitchFamily="18" charset="0"/>
                <a:cs typeface="Times New Roman" panose="02020603050405020304" pitchFamily="18" charset="0"/>
              </a:rPr>
              <a:t>Эмоциональное состояние неуравновешенное</a:t>
            </a:r>
            <a:r>
              <a:rPr lang="ru-RU" sz="2800" dirty="0" smtClean="0">
                <a:solidFill>
                  <a:srgbClr val="0070C0"/>
                </a:solidFill>
                <a:latin typeface="Times New Roman" panose="02020603050405020304" pitchFamily="18" charset="0"/>
                <a:cs typeface="Times New Roman" panose="02020603050405020304" pitchFamily="18" charset="0"/>
              </a:rPr>
              <a:t> </a:t>
            </a:r>
            <a:endParaRPr lang="ru-RU" sz="2800" dirty="0">
              <a:solidFill>
                <a:srgbClr val="0070C0"/>
              </a:solidFill>
              <a:latin typeface="Times New Roman" panose="02020603050405020304" pitchFamily="18" charset="0"/>
              <a:cs typeface="Times New Roman" panose="02020603050405020304" pitchFamily="18" charset="0"/>
            </a:endParaRPr>
          </a:p>
        </p:txBody>
      </p:sp>
      <p:pic>
        <p:nvPicPr>
          <p:cNvPr id="12" name="Picture 2" descr="C:\Users\user\Desktop\смайлики\babochkia-483.gif"/>
          <p:cNvPicPr/>
          <p:nvPr/>
        </p:nvPicPr>
        <p:blipFill>
          <a:blip r:embed="rId3" cstate="print"/>
          <a:srcRect/>
          <a:stretch>
            <a:fillRect/>
          </a:stretch>
        </p:blipFill>
        <p:spPr bwMode="auto">
          <a:xfrm>
            <a:off x="7620822" y="5387441"/>
            <a:ext cx="1352459" cy="1085048"/>
          </a:xfrm>
          <a:prstGeom prst="rect">
            <a:avLst/>
          </a:prstGeom>
          <a:noFill/>
        </p:spPr>
      </p:pic>
    </p:spTree>
    <p:extLst>
      <p:ext uri="{BB962C8B-B14F-4D97-AF65-F5344CB8AC3E}">
        <p14:creationId xmlns:p14="http://schemas.microsoft.com/office/powerpoint/2010/main" xmlns="" val="3609093738"/>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Выноска со стрелкой вниз 3"/>
          <p:cNvSpPr/>
          <p:nvPr/>
        </p:nvSpPr>
        <p:spPr>
          <a:xfrm>
            <a:off x="1851089" y="329939"/>
            <a:ext cx="5232728" cy="975673"/>
          </a:xfrm>
          <a:prstGeom prst="downArrowCallout">
            <a:avLst>
              <a:gd name="adj1" fmla="val 25000"/>
              <a:gd name="adj2" fmla="val 25000"/>
              <a:gd name="adj3" fmla="val 19444"/>
              <a:gd name="adj4" fmla="val 75000"/>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FF0000"/>
                </a:solidFill>
                <a:latin typeface="Times New Roman" panose="02020603050405020304" pitchFamily="18" charset="0"/>
                <a:cs typeface="Times New Roman" panose="02020603050405020304" pitchFamily="18" charset="0"/>
              </a:rPr>
              <a:t>ТЯЖЕЛАЯ АДАПТАЦИЯ</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299405" y="1428161"/>
            <a:ext cx="7727894" cy="4435312"/>
          </a:xfrm>
          <a:prstGeom prst="roundRect">
            <a:avLst/>
          </a:prstGeom>
          <a:noFill/>
          <a:ln>
            <a:solidFill>
              <a:srgbClr val="7030A0"/>
            </a:solid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70C0"/>
                </a:solidFill>
                <a:latin typeface="Times New Roman" panose="02020603050405020304" pitchFamily="18" charset="0"/>
                <a:cs typeface="Times New Roman" panose="02020603050405020304" pitchFamily="18" charset="0"/>
              </a:rPr>
              <a:t>Малыш проявляет тревогу, не весел, не играет. Почти не идет на контакт ко взрослому. </a:t>
            </a:r>
          </a:p>
          <a:p>
            <a:pPr algn="ctr"/>
            <a:r>
              <a:rPr lang="ru-RU" sz="2800" dirty="0" smtClean="0">
                <a:solidFill>
                  <a:srgbClr val="0070C0"/>
                </a:solidFill>
                <a:latin typeface="Times New Roman" panose="02020603050405020304" pitchFamily="18" charset="0"/>
                <a:cs typeface="Times New Roman" panose="02020603050405020304" pitchFamily="18" charset="0"/>
              </a:rPr>
              <a:t>Плач сильный, приступообразный, настроение подавленное. </a:t>
            </a:r>
          </a:p>
          <a:p>
            <a:pPr algn="ctr"/>
            <a:r>
              <a:rPr lang="ru-RU" sz="2800" dirty="0" smtClean="0">
                <a:solidFill>
                  <a:srgbClr val="0070C0"/>
                </a:solidFill>
                <a:latin typeface="Times New Roman" panose="02020603050405020304" pitchFamily="18" charset="0"/>
                <a:cs typeface="Times New Roman" panose="02020603050405020304" pitchFamily="18" charset="0"/>
              </a:rPr>
              <a:t>Засыпает  с плачем, плохо спит. </a:t>
            </a:r>
          </a:p>
          <a:p>
            <a:pPr algn="ctr"/>
            <a:r>
              <a:rPr lang="ru-RU" sz="2800" dirty="0" smtClean="0">
                <a:solidFill>
                  <a:srgbClr val="0070C0"/>
                </a:solidFill>
                <a:latin typeface="Times New Roman" panose="02020603050405020304" pitchFamily="18" charset="0"/>
                <a:cs typeface="Times New Roman" panose="02020603050405020304" pitchFamily="18" charset="0"/>
              </a:rPr>
              <a:t>Кормление мучительно, ест с отвращением. Эмоциональное состояние отрицательное, зовет маму.</a:t>
            </a:r>
            <a:endParaRPr lang="ru-RU" sz="2800" dirty="0">
              <a:solidFill>
                <a:srgbClr val="0070C0"/>
              </a:solidFill>
              <a:latin typeface="Times New Roman" panose="02020603050405020304" pitchFamily="18" charset="0"/>
              <a:cs typeface="Times New Roman" panose="02020603050405020304" pitchFamily="18" charset="0"/>
            </a:endParaRPr>
          </a:p>
        </p:txBody>
      </p:sp>
      <p:pic>
        <p:nvPicPr>
          <p:cNvPr id="8" name="Picture 2" descr="C:\Users\user\Pictures\день мам\left.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52175" y="4878198"/>
            <a:ext cx="1591825" cy="1970549"/>
          </a:xfrm>
          <a:prstGeom prst="rect">
            <a:avLst/>
          </a:prstGeom>
          <a:noFill/>
          <a:effectLst>
            <a:softEdge rad="127000"/>
          </a:effectLst>
          <a:extLst>
            <a:ext uri="{909E8E84-426E-40DD-AFC4-6F175D3DCCD1}">
              <a14:hiddenFill xmlns:a14="http://schemas.microsoft.com/office/drawing/2010/main" xmlns="">
                <a:solidFill>
                  <a:srgbClr val="FFFFFF"/>
                </a:solidFill>
              </a14:hiddenFill>
            </a:ext>
          </a:extLst>
        </p:spPr>
      </p:pic>
      <p:pic>
        <p:nvPicPr>
          <p:cNvPr id="9" name="Picture 2" descr="C:\Users\user\Desktop\смайлики\babochkia-483.gif"/>
          <p:cNvPicPr/>
          <p:nvPr/>
        </p:nvPicPr>
        <p:blipFill>
          <a:blip r:embed="rId4" cstate="print"/>
          <a:srcRect/>
          <a:stretch>
            <a:fillRect/>
          </a:stretch>
        </p:blipFill>
        <p:spPr bwMode="auto">
          <a:xfrm>
            <a:off x="84842" y="235869"/>
            <a:ext cx="1340424" cy="1163811"/>
          </a:xfrm>
          <a:prstGeom prst="rect">
            <a:avLst/>
          </a:prstGeom>
          <a:noFill/>
        </p:spPr>
      </p:pic>
    </p:spTree>
    <p:extLst>
      <p:ext uri="{BB962C8B-B14F-4D97-AF65-F5344CB8AC3E}">
        <p14:creationId xmlns:p14="http://schemas.microsoft.com/office/powerpoint/2010/main" xmlns="" val="1709184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878" y="274638"/>
            <a:ext cx="8221508" cy="1507028"/>
          </a:xfrm>
        </p:spPr>
        <p:txBody>
          <a:bodyPr>
            <a:normAutofit/>
          </a:bodyPr>
          <a:lstStyle/>
          <a:p>
            <a:r>
              <a:rPr lang="ru-RU" sz="2400" b="1" dirty="0" smtClean="0">
                <a:solidFill>
                  <a:srgbClr val="0070C0"/>
                </a:solidFill>
                <a:latin typeface="Times New Roman" panose="02020603050405020304" pitchFamily="18" charset="0"/>
                <a:cs typeface="Times New Roman" panose="02020603050405020304" pitchFamily="18" charset="0"/>
              </a:rPr>
              <a:t>КАК ДОЛЖЕН БЫТЬ ПОДГОТОВЛЕН РЕБЕНОК К ПЕРИОДУ АДАПТАЦИИ </a:t>
            </a:r>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22169" y="1640264"/>
            <a:ext cx="8003357" cy="4581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801278" y="1197204"/>
            <a:ext cx="7824248" cy="4893647"/>
          </a:xfrm>
          <a:prstGeom prst="rect">
            <a:avLst/>
          </a:prstGeom>
        </p:spPr>
        <p:txBody>
          <a:bodyPr wrap="squar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Должны быть сформированы следующие культурно-гигиенические навыки</a:t>
            </a:r>
            <a:r>
              <a:rPr lang="ru-RU" sz="2400" b="1" dirty="0" smtClean="0">
                <a:solidFill>
                  <a:srgbClr val="FF000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v"/>
            </a:pPr>
            <a:r>
              <a:rPr lang="ru-RU" sz="2400" b="1" dirty="0" smtClean="0">
                <a:latin typeface="Times New Roman" panose="02020603050405020304" pitchFamily="18" charset="0"/>
                <a:cs typeface="Times New Roman" panose="02020603050405020304" pitchFamily="18" charset="0"/>
              </a:rPr>
              <a:t> Умение самостоятельно </a:t>
            </a:r>
            <a:r>
              <a:rPr lang="ru-RU" sz="2400" b="1" dirty="0">
                <a:latin typeface="Times New Roman" panose="02020603050405020304" pitchFamily="18" charset="0"/>
                <a:cs typeface="Times New Roman" panose="02020603050405020304" pitchFamily="18" charset="0"/>
              </a:rPr>
              <a:t>есть разнообразную </a:t>
            </a:r>
            <a:r>
              <a:rPr lang="ru-RU" sz="2400" b="1" dirty="0" smtClean="0">
                <a:latin typeface="Times New Roman" panose="02020603050405020304" pitchFamily="18" charset="0"/>
                <a:cs typeface="Times New Roman" panose="02020603050405020304" pitchFamily="18" charset="0"/>
              </a:rPr>
              <a:t>пищу;</a:t>
            </a:r>
          </a:p>
          <a:p>
            <a:pPr marL="342900" indent="-342900">
              <a:buFont typeface="Wingdings" panose="05000000000000000000" pitchFamily="2" charset="2"/>
              <a:buChar char="v"/>
            </a:pPr>
            <a:r>
              <a:rPr lang="ru-RU" sz="2400" b="1" dirty="0">
                <a:latin typeface="Times New Roman" panose="02020603050405020304" pitchFamily="18" charset="0"/>
                <a:cs typeface="Times New Roman" panose="02020603050405020304" pitchFamily="18" charset="0"/>
              </a:rPr>
              <a:t>С</a:t>
            </a:r>
            <a:r>
              <a:rPr lang="ru-RU" sz="2400" b="1" dirty="0" smtClean="0">
                <a:latin typeface="Times New Roman" panose="02020603050405020304" pitchFamily="18" charset="0"/>
                <a:cs typeface="Times New Roman" panose="02020603050405020304" pitchFamily="18" charset="0"/>
              </a:rPr>
              <a:t>воевременно </a:t>
            </a:r>
            <a:r>
              <a:rPr lang="ru-RU" sz="2400" b="1" dirty="0">
                <a:latin typeface="Times New Roman" panose="02020603050405020304" pitchFamily="18" charset="0"/>
                <a:cs typeface="Times New Roman" panose="02020603050405020304" pitchFamily="18" charset="0"/>
              </a:rPr>
              <a:t>сообщать о своих потребностях: проситься в туалет или на горшок; </a:t>
            </a:r>
            <a:endParaRPr lang="ru-RU" sz="24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ru-RU" sz="2400" b="1" dirty="0">
                <a:latin typeface="Times New Roman" panose="02020603050405020304" pitchFamily="18" charset="0"/>
                <a:cs typeface="Times New Roman" panose="02020603050405020304" pitchFamily="18" charset="0"/>
              </a:rPr>
              <a:t>М</a:t>
            </a:r>
            <a:r>
              <a:rPr lang="ru-RU" sz="2400" b="1" dirty="0" smtClean="0">
                <a:latin typeface="Times New Roman" panose="02020603050405020304" pitchFamily="18" charset="0"/>
                <a:cs typeface="Times New Roman" panose="02020603050405020304" pitchFamily="18" charset="0"/>
              </a:rPr>
              <a:t>ыть </a:t>
            </a:r>
            <a:r>
              <a:rPr lang="ru-RU" sz="2400" b="1" dirty="0">
                <a:latin typeface="Times New Roman" panose="02020603050405020304" pitchFamily="18" charset="0"/>
                <a:cs typeface="Times New Roman" panose="02020603050405020304" pitchFamily="18" charset="0"/>
              </a:rPr>
              <a:t>руки при помощи взрослых, пользоваться полотенцем, носовым </a:t>
            </a:r>
            <a:r>
              <a:rPr lang="ru-RU" sz="2400" b="1" dirty="0" smtClean="0">
                <a:latin typeface="Times New Roman" panose="02020603050405020304" pitchFamily="18" charset="0"/>
                <a:cs typeface="Times New Roman" panose="02020603050405020304" pitchFamily="18" charset="0"/>
              </a:rPr>
              <a:t>платком. </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Перед </a:t>
            </a:r>
            <a:r>
              <a:rPr lang="ru-RU" sz="2400" b="1" dirty="0">
                <a:latin typeface="Times New Roman" panose="02020603050405020304" pitchFamily="18" charset="0"/>
                <a:cs typeface="Times New Roman" panose="02020603050405020304" pitchFamily="18" charset="0"/>
              </a:rPr>
              <a:t>поступлением в детский  сад домашний режим целесообразно приблизить к режиму детского </a:t>
            </a:r>
            <a:r>
              <a:rPr lang="ru-RU" sz="2400" b="1" dirty="0" smtClean="0">
                <a:latin typeface="Times New Roman" panose="02020603050405020304" pitchFamily="18" charset="0"/>
                <a:cs typeface="Times New Roman" panose="02020603050405020304" pitchFamily="18" charset="0"/>
              </a:rPr>
              <a:t>учреждения. </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С </a:t>
            </a:r>
            <a:r>
              <a:rPr lang="ru-RU" sz="2400" b="1" dirty="0">
                <a:latin typeface="Times New Roman" panose="02020603050405020304" pitchFamily="18" charset="0"/>
                <a:cs typeface="Times New Roman" panose="02020603050405020304" pitchFamily="18" charset="0"/>
              </a:rPr>
              <a:t>персоналом группы необходимо познакомиться заранее (рассказать </a:t>
            </a:r>
            <a:r>
              <a:rPr lang="ru-RU" sz="2400" b="1" dirty="0" smtClean="0">
                <a:latin typeface="Times New Roman" panose="02020603050405020304" pitchFamily="18" charset="0"/>
                <a:cs typeface="Times New Roman" panose="02020603050405020304" pitchFamily="18" charset="0"/>
              </a:rPr>
              <a:t>о привычках малыша и особенностях его поведения</a:t>
            </a:r>
            <a:r>
              <a:rPr lang="ru-RU" sz="2400" b="1" dirty="0">
                <a:latin typeface="Times New Roman" panose="02020603050405020304" pitchFamily="18" charset="0"/>
                <a:cs typeface="Times New Roman" panose="02020603050405020304" pitchFamily="18" charset="0"/>
              </a:rPr>
              <a:t>).</a:t>
            </a:r>
            <a:endParaRPr lang="ru-RU" sz="2400" dirty="0"/>
          </a:p>
        </p:txBody>
      </p:sp>
      <p:pic>
        <p:nvPicPr>
          <p:cNvPr id="6" name="Picture 4" descr="C:\Documents and Settings\User\Рабочий стол\анимации\animated_cartoon_0047.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596" y="5109291"/>
            <a:ext cx="1384255" cy="16615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        </a:t>
            </a:r>
            <a:br>
              <a:rPr lang="ru-RU" sz="3200" b="1" dirty="0" smtClean="0">
                <a:solidFill>
                  <a:srgbClr val="C00000"/>
                </a:solidFill>
                <a:latin typeface="Times New Roman" panose="02020603050405020304" pitchFamily="18" charset="0"/>
                <a:cs typeface="Times New Roman" panose="02020603050405020304" pitchFamily="18" charset="0"/>
              </a:rPr>
            </a:br>
            <a:r>
              <a:rPr lang="ru-RU" sz="3200" b="1" dirty="0" smtClean="0">
                <a:solidFill>
                  <a:srgbClr val="C00000"/>
                </a:solidFill>
                <a:latin typeface="Times New Roman" panose="02020603050405020304" pitchFamily="18" charset="0"/>
                <a:cs typeface="Times New Roman" panose="02020603050405020304" pitchFamily="18" charset="0"/>
              </a:rPr>
              <a:t>      </a:t>
            </a:r>
            <a:r>
              <a:rPr lang="ru-RU" sz="2800" b="1" dirty="0" smtClean="0">
                <a:solidFill>
                  <a:srgbClr val="C00000"/>
                </a:solidFill>
                <a:latin typeface="Times New Roman" panose="02020603050405020304" pitchFamily="18" charset="0"/>
                <a:cs typeface="Times New Roman" panose="02020603050405020304" pitchFamily="18" charset="0"/>
              </a:rPr>
              <a:t/>
            </a:r>
            <a:br>
              <a:rPr lang="ru-RU" sz="2800" b="1" dirty="0" smtClean="0">
                <a:solidFill>
                  <a:srgbClr val="C00000"/>
                </a:solidFill>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3200" b="1" dirty="0" smtClean="0">
                <a:solidFill>
                  <a:schemeClr val="accent2">
                    <a:lumMod val="75000"/>
                  </a:schemeClr>
                </a:solidFill>
                <a:latin typeface="Times New Roman" panose="02020603050405020304" pitchFamily="18" charset="0"/>
                <a:cs typeface="Times New Roman" panose="02020603050405020304" pitchFamily="18" charset="0"/>
              </a:rPr>
              <a:t>АЛГОРИТМ ПРОХОЖДЕНИЯ АДАПТАЦИИ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Чтобы </a:t>
            </a:r>
            <a:r>
              <a:rPr lang="ru-RU" sz="2700" dirty="0">
                <a:latin typeface="Times New Roman" panose="02020603050405020304" pitchFamily="18" charset="0"/>
                <a:cs typeface="Times New Roman" panose="02020603050405020304" pitchFamily="18" charset="0"/>
              </a:rPr>
              <a:t>привыкание к </a:t>
            </a:r>
            <a:r>
              <a:rPr lang="ru-RU" sz="2700" dirty="0" smtClean="0">
                <a:latin typeface="Times New Roman" panose="02020603050405020304" pitchFamily="18" charset="0"/>
                <a:cs typeface="Times New Roman" panose="02020603050405020304" pitchFamily="18" charset="0"/>
              </a:rPr>
              <a:t>дошкольному учреждению </a:t>
            </a:r>
            <a:r>
              <a:rPr lang="ru-RU" sz="2700" dirty="0">
                <a:latin typeface="Times New Roman" panose="02020603050405020304" pitchFamily="18" charset="0"/>
                <a:cs typeface="Times New Roman" panose="02020603050405020304" pitchFamily="18" charset="0"/>
              </a:rPr>
              <a:t>было максимально безболезненным для ребенка, нужно сделать его </a:t>
            </a:r>
            <a:r>
              <a:rPr lang="ru-RU" sz="2700" dirty="0" smtClean="0">
                <a:latin typeface="Times New Roman" panose="02020603050405020304" pitchFamily="18" charset="0"/>
                <a:cs typeface="Times New Roman" panose="02020603050405020304" pitchFamily="18" charset="0"/>
              </a:rPr>
              <a:t>постепенным (у каждого ребенка оно проходит  индивидуально). </a:t>
            </a:r>
            <a:br>
              <a:rPr lang="ru-RU" sz="2700" dirty="0" smtClean="0">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     В </a:t>
            </a:r>
            <a:r>
              <a:rPr lang="ru-RU" sz="2700" dirty="0">
                <a:latin typeface="Times New Roman" panose="02020603050405020304" pitchFamily="18" charset="0"/>
                <a:cs typeface="Times New Roman" panose="02020603050405020304" pitchFamily="18" charset="0"/>
              </a:rPr>
              <a:t>течении 1-й недели ребенок посещает детский сад 1-2 </a:t>
            </a:r>
            <a:r>
              <a:rPr lang="ru-RU" sz="2700" dirty="0" smtClean="0">
                <a:latin typeface="Times New Roman" panose="02020603050405020304" pitchFamily="18" charset="0"/>
                <a:cs typeface="Times New Roman" panose="02020603050405020304" pitchFamily="18" charset="0"/>
              </a:rPr>
              <a:t>часа. </a:t>
            </a:r>
            <a:br>
              <a:rPr lang="ru-RU" sz="2700" dirty="0" smtClean="0">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     В </a:t>
            </a:r>
            <a:r>
              <a:rPr lang="ru-RU" sz="2700" dirty="0">
                <a:latin typeface="Times New Roman" panose="02020603050405020304" pitchFamily="18" charset="0"/>
                <a:cs typeface="Times New Roman" panose="02020603050405020304" pitchFamily="18" charset="0"/>
              </a:rPr>
              <a:t>течении следующей недели увеличивается время </a:t>
            </a:r>
            <a:r>
              <a:rPr lang="ru-RU" sz="2700" dirty="0" smtClean="0">
                <a:latin typeface="Times New Roman" panose="02020603050405020304" pitchFamily="18" charset="0"/>
                <a:cs typeface="Times New Roman" panose="02020603050405020304" pitchFamily="18" charset="0"/>
              </a:rPr>
              <a:t>пребывания </a:t>
            </a:r>
            <a:r>
              <a:rPr lang="ru-RU" sz="2700" dirty="0">
                <a:latin typeface="Times New Roman" panose="02020603050405020304" pitchFamily="18" charset="0"/>
                <a:cs typeface="Times New Roman" panose="02020603050405020304" pitchFamily="18" charset="0"/>
              </a:rPr>
              <a:t>(дети проходят основные режимные </a:t>
            </a:r>
            <a:r>
              <a:rPr lang="ru-RU" sz="2700" dirty="0" smtClean="0">
                <a:latin typeface="Times New Roman" panose="02020603050405020304" pitchFamily="18" charset="0"/>
                <a:cs typeface="Times New Roman" panose="02020603050405020304" pitchFamily="18" charset="0"/>
              </a:rPr>
              <a:t>моменты: выход </a:t>
            </a:r>
            <a:r>
              <a:rPr lang="ru-RU" sz="2700" dirty="0">
                <a:latin typeface="Times New Roman" panose="02020603050405020304" pitchFamily="18" charset="0"/>
                <a:cs typeface="Times New Roman" panose="02020603050405020304" pitchFamily="18" charset="0"/>
              </a:rPr>
              <a:t>на прогулку, прогулка, возвращение с прогулки, обед </a:t>
            </a:r>
            <a:r>
              <a:rPr lang="ru-RU" sz="2700" dirty="0" smtClean="0">
                <a:latin typeface="Times New Roman" panose="02020603050405020304" pitchFamily="18" charset="0"/>
                <a:cs typeface="Times New Roman" panose="02020603050405020304" pitchFamily="18" charset="0"/>
              </a:rPr>
              <a:t>и постепенное </a:t>
            </a:r>
            <a:r>
              <a:rPr lang="ru-RU" sz="2700" dirty="0" err="1" smtClean="0">
                <a:latin typeface="Times New Roman" panose="02020603050405020304" pitchFamily="18" charset="0"/>
                <a:cs typeface="Times New Roman" panose="02020603050405020304" pitchFamily="18" charset="0"/>
              </a:rPr>
              <a:t>оставание</a:t>
            </a:r>
            <a:r>
              <a:rPr lang="ru-RU" sz="2700" dirty="0" smtClean="0">
                <a:latin typeface="Times New Roman" panose="02020603050405020304" pitchFamily="18" charset="0"/>
                <a:cs typeface="Times New Roman" panose="02020603050405020304" pitchFamily="18" charset="0"/>
              </a:rPr>
              <a:t> на  сон).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pic>
        <p:nvPicPr>
          <p:cNvPr id="3" name="Picture 2" descr="C:\Users\user\Desktop\смайлики\detia-724.gif"/>
          <p:cNvPicPr>
            <a:picLocks noChangeAspect="1" noChangeArrowheads="1" noCrop="1"/>
          </p:cNvPicPr>
          <p:nvPr/>
        </p:nvPicPr>
        <p:blipFill>
          <a:blip r:embed="rId3" cstate="print"/>
          <a:srcRect/>
          <a:stretch>
            <a:fillRect/>
          </a:stretch>
        </p:blipFill>
        <p:spPr bwMode="auto">
          <a:xfrm>
            <a:off x="109421" y="5696323"/>
            <a:ext cx="1170130" cy="936104"/>
          </a:xfrm>
          <a:prstGeom prst="rect">
            <a:avLst/>
          </a:prstGeom>
          <a:noFill/>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514</Words>
  <Application>Microsoft Office PowerPoint</Application>
  <PresentationFormat>Экран (4:3)</PresentationFormat>
  <Paragraphs>61</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 «АДАПТАЦИЯ МАЛЫША  К ДОШКОЛЬНОМУ УЧРЕЖДЕНИЮ»</vt:lpstr>
      <vt:lpstr>Адаптация – процесс вхождения малыша в новую для него среду и приспособление к ее условиям.   </vt:lpstr>
      <vt:lpstr>      От того, насколько ребёнок подготовлен в семье к переходу в дошкольное учреждение, зависит и течение адаптационного периода, и его дальнейшее развитие.   </vt:lpstr>
      <vt:lpstr> </vt:lpstr>
      <vt:lpstr>       </vt:lpstr>
      <vt:lpstr>Слайд 6</vt:lpstr>
      <vt:lpstr>Слайд 7</vt:lpstr>
      <vt:lpstr>КАК ДОЛЖЕН БЫТЬ ПОДГОТОВЛЕН РЕБЕНОК К ПЕРИОДУ АДАПТАЦИИ  </vt:lpstr>
      <vt:lpstr>                          АЛГОРИТМ ПРОХОЖДЕНИЯ АДАПТАЦИИ  Чтобы привыкание к дошкольному учреждению было максимально безболезненным для ребенка, нужно сделать его постепенным (у каждого ребенка оно проходит  индивидуально).       В течении 1-й недели ребенок посещает детский сад 1-2 часа.       В течении следующей недели увеличивается время пребывания (дети проходят основные режимные моменты: выход на прогулку, прогулка, возвращение с прогулки, обед и постепенное оставание на  сон).  </vt:lpstr>
      <vt:lpstr>    Первое время, стоит оставлять ребенка только до обеда. Если ребенок сам выразит желание остаться в группе и спать вместе с детьми, то оставляйте его.       Если малыш еще не готов оставаться – не торопите события. Лучше немного подождать и не травмировать психику, чем поспешить и получить травму.       Некоторые родители ошибочно полагают, что если ребенок сходил 2-3 дня в группу нормально, то его можно оставлять на весь день.       Первая неделя – это знакомство с новым, настоящая адаптация начинается со второй недели, когда малыш понимает, что сюда ему придется ходить каждый день.  </vt:lpstr>
      <vt:lpstr>        СОВЕТЫ РОДИТЕЛЯМ         </vt:lpstr>
      <vt:lpstr>СОВЕТЫ РОДИТЕЛЯМ ПРИ РАССТАВАНИИ 1. Придумайте вместе с ребенком  свой ритуал-прощания (помахать ручкой, поцеловать в носик или просто сказать: «Пока, я приду за тобой!». Эти простые, но регулярно повторяющиеся мелочи позволят малышу прогнозировать ситуацию (мама  обязательно придет за ним) и ему будет проще отпускать вас.  2. Постарайтесь не входить в группу, если ребенок плачет. Воспитателю будет проще его успокоить. Входите только тогда, когда малыш успокоится.  3. Малыши очень чувствуют эмоциональное состояние близких для них взрослых. Ваше спокойствие, уверенность говорят малышу, что все в порядке и можно смело отправляться в группу и наоборот – ваша тревога передается ребенку, даже если реальной причины для него нет.</vt:lpstr>
      <vt:lpstr>Во время адаптационного периода ребенок  подвержен заболеваниям </vt:lpstr>
      <vt:lpstr>Факторы, мешающие адаптации  малыша к ДОУ:   </vt:lpstr>
      <vt:lpstr>Помните всегда:  Следует помнить, что в период адаптации ребенок становится капризным, раздражительным, требовательным к вниманию взрослого, у него может ухудшиться сон и аппетит.  Надо набраться терпения для спокойного, ласкового и бережного обращения с ребенком. В домашних условиях следует компенсировать возможное недосыпание и недоедание ребенка в дошкольном учреждении, вызванное трудностями периода адаптации. </vt:lpstr>
      <vt:lpstr>Памятка: </vt:lpstr>
      <vt:lpstr>  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«Адаптация ребенка к дошкольному учреждению»</dc:title>
  <dc:creator>Евгения</dc:creator>
  <cp:lastModifiedBy>Нина</cp:lastModifiedBy>
  <cp:revision>42</cp:revision>
  <dcterms:modified xsi:type="dcterms:W3CDTF">2017-09-11T10:50:44Z</dcterms:modified>
</cp:coreProperties>
</file>