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756" r:id="rId2"/>
    <p:sldMasterId id="2147483769" r:id="rId3"/>
  </p:sldMasterIdLst>
  <p:notesMasterIdLst>
    <p:notesMasterId r:id="rId24"/>
  </p:notesMasterIdLst>
  <p:sldIdLst>
    <p:sldId id="594" r:id="rId4"/>
    <p:sldId id="1121" r:id="rId5"/>
    <p:sldId id="1130" r:id="rId6"/>
    <p:sldId id="1141" r:id="rId7"/>
    <p:sldId id="1142" r:id="rId8"/>
    <p:sldId id="1143" r:id="rId9"/>
    <p:sldId id="1144" r:id="rId10"/>
    <p:sldId id="1147" r:id="rId11"/>
    <p:sldId id="1148" r:id="rId12"/>
    <p:sldId id="1149" r:id="rId13"/>
    <p:sldId id="1150" r:id="rId14"/>
    <p:sldId id="1154" r:id="rId15"/>
    <p:sldId id="1156" r:id="rId16"/>
    <p:sldId id="1157" r:id="rId17"/>
    <p:sldId id="1158" r:id="rId18"/>
    <p:sldId id="1167" r:id="rId19"/>
    <p:sldId id="1168" r:id="rId20"/>
    <p:sldId id="1183" r:id="rId21"/>
    <p:sldId id="1184" r:id="rId22"/>
    <p:sldId id="1185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1A2E7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86447" autoAdjust="0"/>
  </p:normalViewPr>
  <p:slideViewPr>
    <p:cSldViewPr>
      <p:cViewPr varScale="1">
        <p:scale>
          <a:sx n="63" d="100"/>
          <a:sy n="63" d="100"/>
        </p:scale>
        <p:origin x="66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8" d="100"/>
        <a:sy n="3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943F5B2-7DE0-41A0-B0D3-D04273FF9DA1}" type="datetimeFigureOut">
              <a:rPr lang="ru-RU"/>
              <a:pPr>
                <a:defRPr/>
              </a:pPr>
              <a:t>21.04.2017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6D782E3-208E-4751-A718-D70CA7EE36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9986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00EF8-E64D-4122-9D99-179B7B6BBA3B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090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61163-D884-43A5-B17D-244A7C44298A}" type="datetimeFigureOut">
              <a:rPr lang="ru-RU"/>
              <a:pPr>
                <a:defRPr/>
              </a:pPr>
              <a:t>21.04.2017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CEC51-00DE-4580-8FC4-95301B0BDF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7934D-6DD3-44B8-B1EE-61EEA0117996}" type="datetimeFigureOut">
              <a:rPr lang="ru-RU"/>
              <a:pPr>
                <a:defRPr/>
              </a:pPr>
              <a:t>21.04.2017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5FB8B-A8E5-48AF-9716-C0360241142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17FE2-68E6-4131-B486-4B0C3F6416DF}" type="datetimeFigureOut">
              <a:rPr lang="ru-RU"/>
              <a:pPr>
                <a:defRPr/>
              </a:pPr>
              <a:t>21.04.2017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B0D4A-70EF-40DB-B120-9022618D8CC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 descr="238"/>
          <p:cNvPicPr>
            <a:picLocks noChangeAspect="1" noChangeArrowheads="1"/>
          </p:cNvPicPr>
          <p:nvPr/>
        </p:nvPicPr>
        <p:blipFill>
          <a:blip r:embed="rId2" cstate="print"/>
          <a:srcRect t="1578"/>
          <a:stretch>
            <a:fillRect/>
          </a:stretch>
        </p:blipFill>
        <p:spPr bwMode="ltGray">
          <a:xfrm>
            <a:off x="-9525" y="0"/>
            <a:ext cx="4270375" cy="6858000"/>
          </a:xfrm>
          <a:prstGeom prst="rect">
            <a:avLst/>
          </a:prstGeom>
          <a:noFill/>
          <a:effectLst/>
        </p:spPr>
      </p:pic>
      <p:sp>
        <p:nvSpPr>
          <p:cNvPr id="147459" name="Rectangle 3"/>
          <p:cNvSpPr>
            <a:spLocks noGrp="1" noChangeArrowheads="1"/>
          </p:cNvSpPr>
          <p:nvPr>
            <p:ph type="dt" sz="half" idx="2"/>
          </p:nvPr>
        </p:nvSpPr>
        <p:spPr>
          <a:xfrm>
            <a:off x="228600" y="6553200"/>
            <a:ext cx="2133600" cy="244475"/>
          </a:xfrm>
        </p:spPr>
        <p:txBody>
          <a:bodyPr/>
          <a:lstStyle>
            <a:lvl1pPr algn="l">
              <a:defRPr sz="1000" b="0">
                <a:solidFill>
                  <a:schemeClr val="bg1"/>
                </a:solidFill>
                <a:latin typeface="Arial" charset="0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47460" name="Rectangle 4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200400" y="6553200"/>
            <a:ext cx="2895600" cy="2444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altLang="zh-CN">
              <a:solidFill>
                <a:srgbClr val="000000"/>
              </a:solidFill>
              <a:latin typeface="Verdana"/>
              <a:cs typeface="+mn-cs"/>
            </a:endParaRPr>
          </a:p>
        </p:txBody>
      </p:sp>
      <p:sp>
        <p:nvSpPr>
          <p:cNvPr id="147461" name="Rectangle 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932EA20-4251-481D-898B-E0943A49EB0A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4746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4343400" y="2895600"/>
            <a:ext cx="4038600" cy="685800"/>
          </a:xfrm>
          <a:effectLst/>
        </p:spPr>
        <p:txBody>
          <a:bodyPr/>
          <a:lstStyle>
            <a:lvl1pPr>
              <a:defRPr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147464" name="Rectangle 8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4343400" y="4038600"/>
            <a:ext cx="4038600" cy="53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147465" name="AutoShape 9"/>
          <p:cNvSpPr>
            <a:spLocks noChangeArrowheads="1"/>
          </p:cNvSpPr>
          <p:nvPr/>
        </p:nvSpPr>
        <p:spPr bwMode="auto">
          <a:xfrm>
            <a:off x="152400" y="228600"/>
            <a:ext cx="8839200" cy="6324600"/>
          </a:xfrm>
          <a:prstGeom prst="roundRect">
            <a:avLst>
              <a:gd name="adj" fmla="val 4569"/>
            </a:avLst>
          </a:prstGeom>
          <a:noFill/>
          <a:ln w="2857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000000"/>
              </a:solidFill>
              <a:latin typeface="Verdan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7941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4613635-0623-48CD-816B-9CC52E77F95F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046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5F2CC73-7E4E-4824-A7FC-FF5624329921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8304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93587FF-0A52-4B1F-8D9E-B2C0E5221714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215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0EE97E7-68CE-44A6-B1FC-A27E31C64E24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1867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F50C97F-FCCE-4134-B5D2-9C84E799D73F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7514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9DA3A29-872A-4BEF-838F-594A64FA5922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5287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A84BF23-4465-43BA-A940-F40A31E9C70F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663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EBF23-5F84-4535-A187-8B436FBB141B}" type="datetimeFigureOut">
              <a:rPr lang="ru-RU"/>
              <a:pPr>
                <a:defRPr/>
              </a:pPr>
              <a:t>21.04.2017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13261-1D91-4732-8BCA-2D3D44CF4C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A4892AB-6497-4AE4-91C7-7217377A897E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8579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EB23E25-6C0B-48F3-8CAE-AB25345CF508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5342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714375"/>
            <a:ext cx="2057400" cy="54117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714375"/>
            <a:ext cx="6019800" cy="54117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3E02830-D8D9-40CF-85B0-8768157F0F67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3455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714375"/>
            <a:ext cx="7315200" cy="533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19800" y="307975"/>
            <a:ext cx="19050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781800" y="65532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450D8695-97E2-4E26-B3E0-5879A50413BF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6235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AEBDE"/>
                </a:solidFill>
              </a:rPr>
              <a:pPr/>
              <a:t>21.04.2017</a:t>
            </a:fld>
            <a:endParaRPr lang="ru-RU">
              <a:solidFill>
                <a:srgbClr val="EAEBD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AEBD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AEBDE"/>
                </a:solidFill>
              </a:rPr>
              <a:pPr/>
              <a:t>‹#›</a:t>
            </a:fld>
            <a:endParaRPr lang="ru-RU">
              <a:solidFill>
                <a:srgbClr val="EAEBDE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7962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AEBDE"/>
                </a:solidFill>
              </a:rPr>
              <a:pPr/>
              <a:t>21.04.2017</a:t>
            </a:fld>
            <a:endParaRPr lang="ru-RU">
              <a:solidFill>
                <a:srgbClr val="EAEBD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AEBD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AEBDE"/>
                </a:solidFill>
              </a:rPr>
              <a:pPr/>
              <a:t>‹#›</a:t>
            </a:fld>
            <a:endParaRPr lang="ru-RU">
              <a:solidFill>
                <a:srgbClr val="EAEBD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5234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676A55"/>
                </a:solidFill>
              </a:rPr>
              <a:pPr/>
              <a:t>21.04.2017</a:t>
            </a:fld>
            <a:endParaRPr lang="ru-RU">
              <a:solidFill>
                <a:srgbClr val="676A55"/>
              </a:solidFill>
            </a:endParaRPr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76A55"/>
              </a:solidFill>
            </a:endParaRPr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676A55"/>
                </a:solidFill>
              </a:rPr>
              <a:pPr/>
              <a:t>‹#›</a:t>
            </a:fld>
            <a:endParaRPr lang="ru-RU">
              <a:solidFill>
                <a:srgbClr val="676A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7829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AEBDE"/>
                </a:solidFill>
              </a:rPr>
              <a:pPr/>
              <a:t>21.04.2017</a:t>
            </a:fld>
            <a:endParaRPr lang="ru-RU">
              <a:solidFill>
                <a:srgbClr val="EAEBD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AEBD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AEBDE"/>
                </a:solidFill>
              </a:rPr>
              <a:pPr/>
              <a:t>‹#›</a:t>
            </a:fld>
            <a:endParaRPr lang="ru-RU">
              <a:solidFill>
                <a:srgbClr val="EAEBD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9528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AEBDE"/>
                </a:solidFill>
              </a:rPr>
              <a:pPr/>
              <a:t>21.04.2017</a:t>
            </a:fld>
            <a:endParaRPr lang="ru-RU">
              <a:solidFill>
                <a:srgbClr val="EAEBD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AEBD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AEBDE"/>
                </a:solidFill>
              </a:rPr>
              <a:pPr/>
              <a:t>‹#›</a:t>
            </a:fld>
            <a:endParaRPr lang="ru-RU">
              <a:solidFill>
                <a:srgbClr val="EAEBD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798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AEBDE"/>
                </a:solidFill>
              </a:rPr>
              <a:pPr/>
              <a:t>21.04.2017</a:t>
            </a:fld>
            <a:endParaRPr lang="ru-RU">
              <a:solidFill>
                <a:srgbClr val="EAEBD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AEBD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AEBDE"/>
                </a:solidFill>
              </a:rPr>
              <a:pPr/>
              <a:t>‹#›</a:t>
            </a:fld>
            <a:endParaRPr lang="ru-RU">
              <a:solidFill>
                <a:srgbClr val="EAEBD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005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0D9F2-0368-4269-AAA8-7E21EB5BD150}" type="datetimeFigureOut">
              <a:rPr lang="ru-RU"/>
              <a:pPr>
                <a:defRPr/>
              </a:pPr>
              <a:t>21.04.2017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B9FDF-E215-487E-BF68-FA4E3DA0879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AEBDE"/>
                </a:solidFill>
              </a:rPr>
              <a:pPr/>
              <a:t>21.04.2017</a:t>
            </a:fld>
            <a:endParaRPr lang="ru-RU">
              <a:solidFill>
                <a:srgbClr val="EAEBD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AEBD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AEBDE"/>
                </a:solidFill>
              </a:rPr>
              <a:pPr/>
              <a:t>‹#›</a:t>
            </a:fld>
            <a:endParaRPr lang="ru-RU">
              <a:solidFill>
                <a:srgbClr val="EAEBD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5552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AEBDE"/>
                </a:solidFill>
              </a:rPr>
              <a:pPr/>
              <a:t>21.04.2017</a:t>
            </a:fld>
            <a:endParaRPr lang="ru-RU">
              <a:solidFill>
                <a:srgbClr val="EAEBD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AEBD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AEBDE"/>
                </a:solidFill>
              </a:rPr>
              <a:pPr/>
              <a:t>‹#›</a:t>
            </a:fld>
            <a:endParaRPr lang="ru-RU">
              <a:solidFill>
                <a:srgbClr val="EAEBDE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58365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AEBDE"/>
                </a:solidFill>
              </a:rPr>
              <a:pPr/>
              <a:t>21.04.2017</a:t>
            </a:fld>
            <a:endParaRPr lang="ru-RU">
              <a:solidFill>
                <a:srgbClr val="EAEBD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AEBD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AEBDE"/>
                </a:solidFill>
              </a:rPr>
              <a:pPr/>
              <a:t>‹#›</a:t>
            </a:fld>
            <a:endParaRPr lang="ru-RU">
              <a:solidFill>
                <a:srgbClr val="EAEBDE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392301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AEBDE"/>
                </a:solidFill>
              </a:rPr>
              <a:pPr/>
              <a:t>21.04.2017</a:t>
            </a:fld>
            <a:endParaRPr lang="ru-RU">
              <a:solidFill>
                <a:srgbClr val="EAEBD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AEBD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AEBDE"/>
                </a:solidFill>
              </a:rPr>
              <a:pPr/>
              <a:t>‹#›</a:t>
            </a:fld>
            <a:endParaRPr lang="ru-RU">
              <a:solidFill>
                <a:srgbClr val="EAEBD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9621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EAEBDE"/>
                </a:solidFill>
              </a:rPr>
              <a:pPr/>
              <a:t>21.04.2017</a:t>
            </a:fld>
            <a:endParaRPr lang="ru-RU">
              <a:solidFill>
                <a:srgbClr val="EAEBD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AEBD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EAEBDE"/>
                </a:solidFill>
              </a:rPr>
              <a:pPr/>
              <a:t>‹#›</a:t>
            </a:fld>
            <a:endParaRPr lang="ru-RU">
              <a:solidFill>
                <a:srgbClr val="EAEBD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20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74FF2-0ABE-4132-9AB7-E83B7391721D}" type="datetimeFigureOut">
              <a:rPr lang="ru-RU"/>
              <a:pPr>
                <a:defRPr/>
              </a:pPr>
              <a:t>21.04.2017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FD605-FCF6-4241-A367-02294D1CEEC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8D819-46A7-423A-BCFA-FF324B5053BD}" type="datetimeFigureOut">
              <a:rPr lang="ru-RU"/>
              <a:pPr>
                <a:defRPr/>
              </a:pPr>
              <a:t>21.04.2017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D7B2A-368F-4B20-823E-DD8CCC20B18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F4312-61B9-4A96-8489-C1DB15CC8C52}" type="datetimeFigureOut">
              <a:rPr lang="ru-RU"/>
              <a:pPr>
                <a:defRPr/>
              </a:pPr>
              <a:t>21.04.2017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F1BA9-F026-4686-BD90-7BFE831798F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9605D-E640-4577-8FFE-DE7A050D82D1}" type="datetimeFigureOut">
              <a:rPr lang="ru-RU"/>
              <a:pPr>
                <a:defRPr/>
              </a:pPr>
              <a:t>21.04.2017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BFC10-4751-4399-8417-DB4CE7F82DA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94350-06AD-48C7-813F-B229ECB48CE9}" type="datetimeFigureOut">
              <a:rPr lang="ru-RU"/>
              <a:pPr>
                <a:defRPr/>
              </a:pPr>
              <a:t>21.04.2017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FB6B9-FAAB-4D2A-BACB-4DAE2FEFB3D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72146-35E1-456B-96AA-3DBA2BDEF4AC}" type="datetimeFigureOut">
              <a:rPr lang="ru-RU"/>
              <a:pPr>
                <a:defRPr/>
              </a:pPr>
              <a:t>21.04.2017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E8B3D-AB48-4CAE-BF38-5B2B544992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vmlDrawing" Target="../drawings/vmlDrawing1.v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13000">
              <a:srgbClr val="B9D9F9"/>
            </a:gs>
            <a:gs pos="12000">
              <a:schemeClr val="tx2">
                <a:lumMod val="60000"/>
                <a:lumOff val="40000"/>
              </a:schemeClr>
            </a:gs>
            <a:gs pos="58000">
              <a:schemeClr val="bg1">
                <a:lumMod val="95000"/>
              </a:schemeClr>
            </a:gs>
            <a:gs pos="100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D481CF-ED56-45E2-A86D-4F1B18A5B71B}" type="datetimeFigureOut">
              <a:rPr lang="ru-RU"/>
              <a:pPr>
                <a:defRPr/>
              </a:pPr>
              <a:t>21.04.2017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69D57F8-C4EF-4D40-8766-415E7D93C27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4" r:id="rId2"/>
    <p:sldLayoutId id="2147483753" r:id="rId3"/>
    <p:sldLayoutId id="2147483752" r:id="rId4"/>
    <p:sldLayoutId id="2147483751" r:id="rId5"/>
    <p:sldLayoutId id="2147483750" r:id="rId6"/>
    <p:sldLayoutId id="2147483749" r:id="rId7"/>
    <p:sldLayoutId id="2147483748" r:id="rId8"/>
    <p:sldLayoutId id="2147483747" r:id="rId9"/>
    <p:sldLayoutId id="2147483746" r:id="rId10"/>
    <p:sldLayoutId id="214748374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rotWithShape="0">
          <a:gsLst>
            <a:gs pos="0">
              <a:schemeClr val="hlink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6434" name="Object 2"/>
          <p:cNvGraphicFramePr>
            <a:graphicFrameLocks noChangeAspect="1"/>
          </p:cNvGraphicFramePr>
          <p:nvPr/>
        </p:nvGraphicFramePr>
        <p:xfrm>
          <a:off x="152400" y="609600"/>
          <a:ext cx="88392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1" name="Image" r:id="rId15" imgW="22857143" imgH="2819048" progId="">
                  <p:embed/>
                </p:oleObj>
              </mc:Choice>
              <mc:Fallback>
                <p:oleObj name="Image" r:id="rId15" imgW="22857143" imgH="2819048" progId="">
                  <p:embed/>
                  <p:pic>
                    <p:nvPicPr>
                      <p:cNvPr id="0" name="Picture 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609600"/>
                        <a:ext cx="88392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99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C0C0C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6436" name="Rectangle 4"/>
          <p:cNvSpPr>
            <a:spLocks noGrp="1" noChangeArrowheads="1"/>
          </p:cNvSpPr>
          <p:nvPr>
            <p:ph type="title"/>
          </p:nvPr>
        </p:nvSpPr>
        <p:spPr bwMode="gray">
          <a:xfrm>
            <a:off x="1295400" y="714375"/>
            <a:ext cx="7315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6438" name="Rectangle 6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6019800" y="307975"/>
            <a:ext cx="1905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900" b="1"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altLang="zh-CN">
              <a:solidFill>
                <a:srgbClr val="000000"/>
              </a:solidFill>
              <a:cs typeface="+mn-cs"/>
            </a:endParaRPr>
          </a:p>
        </p:txBody>
      </p:sp>
      <p:sp>
        <p:nvSpPr>
          <p:cNvPr id="146440" name="AutoShape 8"/>
          <p:cNvSpPr>
            <a:spLocks noChangeArrowheads="1"/>
          </p:cNvSpPr>
          <p:nvPr/>
        </p:nvSpPr>
        <p:spPr bwMode="auto">
          <a:xfrm>
            <a:off x="152400" y="228600"/>
            <a:ext cx="8839200" cy="6324600"/>
          </a:xfrm>
          <a:prstGeom prst="roundRect">
            <a:avLst>
              <a:gd name="adj" fmla="val 4569"/>
            </a:avLst>
          </a:prstGeom>
          <a:noFill/>
          <a:ln w="2857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000000"/>
              </a:solidFill>
              <a:latin typeface="Verdana"/>
              <a:cs typeface="+mn-cs"/>
            </a:endParaRPr>
          </a:p>
        </p:txBody>
      </p:sp>
      <p:sp>
        <p:nvSpPr>
          <p:cNvPr id="146441" name="Rectangle 9"/>
          <p:cNvSpPr>
            <a:spLocks noChangeArrowheads="1"/>
          </p:cNvSpPr>
          <p:nvPr/>
        </p:nvSpPr>
        <p:spPr bwMode="gray">
          <a:xfrm>
            <a:off x="228600" y="65532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altLang="zh-CN" sz="1000">
              <a:solidFill>
                <a:srgbClr val="000000"/>
              </a:solidFill>
              <a:latin typeface="Verdana"/>
              <a:cs typeface="+mn-cs"/>
            </a:endParaRPr>
          </a:p>
        </p:txBody>
      </p:sp>
      <p:sp>
        <p:nvSpPr>
          <p:cNvPr id="146442" name="Rectangle 10"/>
          <p:cNvSpPr>
            <a:spLocks noChangeArrowheads="1"/>
          </p:cNvSpPr>
          <p:nvPr/>
        </p:nvSpPr>
        <p:spPr bwMode="gray">
          <a:xfrm>
            <a:off x="3200400" y="6553200"/>
            <a:ext cx="2895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altLang="zh-CN" sz="1000">
              <a:solidFill>
                <a:srgbClr val="000000"/>
              </a:solidFill>
              <a:latin typeface="Verdana"/>
              <a:cs typeface="+mn-cs"/>
            </a:endParaRPr>
          </a:p>
        </p:txBody>
      </p:sp>
      <p:sp>
        <p:nvSpPr>
          <p:cNvPr id="146443" name="Rectangle 11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781800" y="65532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63433414-DA7C-42B6-94F3-46DB1DA9107F}" type="slidenum">
              <a:rPr lang="zh-CN" altLang="en-US">
                <a:solidFill>
                  <a:srgbClr val="000000"/>
                </a:solidFill>
                <a:latin typeface="Verdan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altLang="zh-CN">
              <a:solidFill>
                <a:srgbClr val="000000"/>
              </a:solidFill>
              <a:latin typeface="Verdan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6898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9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srgbClr val="EAEBDE"/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21.04.2017</a:t>
            </a:fld>
            <a:endParaRPr lang="ru-RU">
              <a:solidFill>
                <a:srgbClr val="EAEBDE"/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EAEBDE"/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srgbClr val="EAEBDE"/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EAEBDE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39244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Прямая соединительная линия 17"/>
          <p:cNvCxnSpPr/>
          <p:nvPr/>
        </p:nvCxnSpPr>
        <p:spPr>
          <a:xfrm>
            <a:off x="0" y="836613"/>
            <a:ext cx="9144000" cy="0"/>
          </a:xfrm>
          <a:prstGeom prst="line">
            <a:avLst/>
          </a:prstGeom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0" y="5732463"/>
            <a:ext cx="9144000" cy="0"/>
          </a:xfrm>
          <a:prstGeom prst="line">
            <a:avLst/>
          </a:prstGeom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3" name="Прямоугольник 12"/>
          <p:cNvSpPr>
            <a:spLocks noChangeArrowheads="1"/>
          </p:cNvSpPr>
          <p:nvPr/>
        </p:nvSpPr>
        <p:spPr bwMode="auto">
          <a:xfrm>
            <a:off x="0" y="836613"/>
            <a:ext cx="8604448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3333FF"/>
                </a:solidFill>
              </a:rPr>
              <a:t>Муниципальное дошкольное образовательное учреждение </a:t>
            </a:r>
          </a:p>
          <a:p>
            <a:pPr algn="ctr"/>
            <a:r>
              <a:rPr lang="ru-RU" b="1" dirty="0" smtClean="0">
                <a:solidFill>
                  <a:srgbClr val="3333FF"/>
                </a:solidFill>
              </a:rPr>
              <a:t>детский сад № 7</a:t>
            </a:r>
          </a:p>
          <a:p>
            <a:pPr algn="ctr"/>
            <a:endParaRPr lang="ru-RU" sz="40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Проектирование </a:t>
            </a:r>
            <a:r>
              <a:rPr lang="ru-RU" sz="4000" b="1" dirty="0">
                <a:solidFill>
                  <a:srgbClr val="C00000"/>
                </a:solidFill>
              </a:rPr>
              <a:t>индивидуального образовательного маршрута ребенка в условиях </a:t>
            </a:r>
            <a:r>
              <a:rPr lang="ru-RU" sz="4000" b="1" dirty="0" smtClean="0">
                <a:solidFill>
                  <a:srgbClr val="C00000"/>
                </a:solidFill>
              </a:rPr>
              <a:t>ДО</a:t>
            </a:r>
          </a:p>
          <a:p>
            <a:pPr algn="ctr"/>
            <a:endParaRPr lang="ru-RU" sz="2000" b="1" dirty="0" smtClean="0">
              <a:solidFill>
                <a:srgbClr val="3333FF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3333FF"/>
                </a:solidFill>
              </a:rPr>
              <a:t>Подготовила:</a:t>
            </a:r>
          </a:p>
          <a:p>
            <a:pPr algn="ctr"/>
            <a:r>
              <a:rPr lang="ru-RU" sz="2000" b="1" dirty="0" smtClean="0">
                <a:solidFill>
                  <a:srgbClr val="3333FF"/>
                </a:solidFill>
              </a:rPr>
              <a:t> воспитатель  группы раннего возраста </a:t>
            </a:r>
          </a:p>
          <a:p>
            <a:pPr algn="ctr"/>
            <a:r>
              <a:rPr lang="ru-RU" sz="2000" b="1" dirty="0" smtClean="0">
                <a:solidFill>
                  <a:srgbClr val="3333FF"/>
                </a:solidFill>
              </a:rPr>
              <a:t>Ковалева Ольга Геннадьевна</a:t>
            </a:r>
            <a:endParaRPr lang="ru-RU" sz="2000" b="1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5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2844" y="214290"/>
            <a:ext cx="8811900" cy="212365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200" b="1" i="1" u="sng" dirty="0" smtClean="0">
                <a:solidFill>
                  <a:srgbClr val="E8B7B7">
                    <a:lumMod val="50000"/>
                  </a:srgbClr>
                </a:solidFill>
                <a:latin typeface="Georgia" panose="02040502050405020303" pitchFamily="18" charset="0"/>
              </a:rPr>
              <a:t>1. Наблюдения.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200" b="1" i="1" dirty="0" smtClean="0">
                <a:solidFill>
                  <a:srgbClr val="E8B7B7">
                    <a:lumMod val="50000"/>
                  </a:srgbClr>
                </a:solidFill>
                <a:latin typeface="Georgia" panose="02040502050405020303" pitchFamily="18" charset="0"/>
              </a:rPr>
              <a:t>Необходимы для выявления групп дошкольников, которые испытывают трудности (личностные, регулятивные, познавательные, коммуникативные, психомоторные или  комплексные)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200" b="1" i="1" dirty="0" smtClean="0"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Все наблюдения должны фиксироваться. </a:t>
            </a:r>
            <a:endParaRPr lang="ru-RU" sz="2200" dirty="0">
              <a:solidFill>
                <a:srgbClr val="72A376">
                  <a:lumMod val="50000"/>
                </a:srgb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3714752"/>
            <a:ext cx="7643866" cy="23083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2400" b="1" i="1" dirty="0" smtClean="0">
              <a:solidFill>
                <a:srgbClr val="782626"/>
              </a:solidFill>
              <a:latin typeface="Georgia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2400" b="1" i="1" dirty="0" smtClean="0">
              <a:solidFill>
                <a:srgbClr val="782626"/>
              </a:solidFill>
              <a:latin typeface="Georgia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2400" b="1" i="1" dirty="0" smtClean="0">
              <a:solidFill>
                <a:srgbClr val="782626"/>
              </a:solidFill>
              <a:latin typeface="Georgia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2400" b="1" i="1" dirty="0" smtClean="0">
              <a:solidFill>
                <a:srgbClr val="782626"/>
              </a:solidFill>
              <a:latin typeface="Georgia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2400" b="1" i="1" dirty="0" smtClean="0">
              <a:solidFill>
                <a:srgbClr val="782626"/>
              </a:solidFill>
              <a:latin typeface="Georgia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2400" b="1" i="1" dirty="0">
              <a:solidFill>
                <a:srgbClr val="782626"/>
              </a:solidFill>
              <a:latin typeface="Georgia" pitchFamily="18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1357290" y="2500306"/>
            <a:ext cx="7358114" cy="2962098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i="1" dirty="0" smtClean="0">
                <a:solidFill>
                  <a:srgbClr val="782626"/>
                </a:solidFill>
                <a:latin typeface="Georgia" pitchFamily="18" charset="0"/>
              </a:rPr>
              <a:t>Наблюдения бывают: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800" b="1" i="1" dirty="0" smtClean="0">
                <a:solidFill>
                  <a:srgbClr val="782626"/>
                </a:solidFill>
                <a:latin typeface="Georgia" pitchFamily="18" charset="0"/>
              </a:rPr>
              <a:t> спонтанные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800" b="1" i="1" dirty="0" smtClean="0">
                <a:solidFill>
                  <a:srgbClr val="782626"/>
                </a:solidFill>
                <a:latin typeface="Georgia" pitchFamily="18" charset="0"/>
              </a:rPr>
              <a:t> плановые.</a:t>
            </a:r>
            <a:endParaRPr lang="ru-RU" sz="2800" b="1" i="1" dirty="0">
              <a:solidFill>
                <a:srgbClr val="782626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331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571744"/>
            <a:ext cx="8786874" cy="38164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200" b="1" i="1" u="sng" dirty="0" smtClean="0">
                <a:solidFill>
                  <a:srgbClr val="003300"/>
                </a:solidFill>
                <a:latin typeface="Georgia" pitchFamily="18" charset="0"/>
              </a:rPr>
              <a:t>Плановые </a:t>
            </a:r>
            <a:r>
              <a:rPr lang="ru-RU" sz="2200" b="1" i="1" u="sng" dirty="0">
                <a:solidFill>
                  <a:srgbClr val="003300"/>
                </a:solidFill>
                <a:latin typeface="Georgia" pitchFamily="18" charset="0"/>
              </a:rPr>
              <a:t>наблюдения </a:t>
            </a:r>
            <a:r>
              <a:rPr lang="ru-RU" sz="2200" b="1" i="1" u="sng" dirty="0">
                <a:solidFill>
                  <a:srgbClr val="E8B7B7">
                    <a:lumMod val="50000"/>
                  </a:srgbClr>
                </a:solidFill>
                <a:latin typeface="Georgia" pitchFamily="18" charset="0"/>
              </a:rPr>
              <a:t>– </a:t>
            </a:r>
            <a:r>
              <a:rPr lang="ru-RU" sz="2200" b="1" dirty="0">
                <a:solidFill>
                  <a:srgbClr val="E8B7B7">
                    <a:lumMod val="50000"/>
                  </a:srgbClr>
                </a:solidFill>
                <a:latin typeface="Georgia" pitchFamily="18" charset="0"/>
              </a:rPr>
              <a:t>это запланированное наблюдение за тем или иным ребенком, либо за группой детей. </a:t>
            </a:r>
            <a:r>
              <a:rPr lang="ru-RU" sz="2200" b="1" dirty="0" smtClean="0">
                <a:solidFill>
                  <a:srgbClr val="E8B7B7">
                    <a:lumMod val="50000"/>
                  </a:srgbClr>
                </a:solidFill>
                <a:latin typeface="Georgia" pitchFamily="18" charset="0"/>
              </a:rPr>
              <a:t>(</a:t>
            </a:r>
            <a:r>
              <a:rPr lang="ru-RU" sz="2200" i="1" dirty="0" smtClean="0">
                <a:solidFill>
                  <a:srgbClr val="E8B7B7">
                    <a:lumMod val="50000"/>
                  </a:srgbClr>
                </a:solidFill>
                <a:latin typeface="Georgia" pitchFamily="18" charset="0"/>
              </a:rPr>
              <a:t>Сбор </a:t>
            </a:r>
            <a:r>
              <a:rPr lang="ru-RU" sz="2200" i="1" dirty="0">
                <a:solidFill>
                  <a:srgbClr val="E8B7B7">
                    <a:lumMod val="50000"/>
                  </a:srgbClr>
                </a:solidFill>
                <a:latin typeface="Georgia" pitchFamily="18" charset="0"/>
              </a:rPr>
              <a:t>информации с определенной </a:t>
            </a:r>
            <a:r>
              <a:rPr lang="ru-RU" sz="2200" i="1" dirty="0" smtClean="0">
                <a:solidFill>
                  <a:srgbClr val="E8B7B7">
                    <a:lumMod val="50000"/>
                  </a:srgbClr>
                </a:solidFill>
                <a:latin typeface="Georgia" pitchFamily="18" charset="0"/>
              </a:rPr>
              <a:t>целью.)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200" b="1" dirty="0" smtClean="0">
                <a:solidFill>
                  <a:srgbClr val="E8B7B7">
                    <a:lumMod val="50000"/>
                  </a:srgbClr>
                </a:solidFill>
                <a:latin typeface="Georgia" pitchFamily="18" charset="0"/>
              </a:rPr>
              <a:t>Педагог </a:t>
            </a:r>
            <a:r>
              <a:rPr lang="ru-RU" sz="2200" b="1" dirty="0">
                <a:solidFill>
                  <a:srgbClr val="E8B7B7">
                    <a:lumMod val="50000"/>
                  </a:srgbClr>
                </a:solidFill>
                <a:latin typeface="Georgia" pitchFamily="18" charset="0"/>
              </a:rPr>
              <a:t>ставит перед собой конкретную цель, которая поможет получать информацию только в одном аспекте развития ребенка, который его интересует. </a:t>
            </a:r>
            <a:endParaRPr lang="ru-RU" sz="2200" b="1" dirty="0" smtClean="0">
              <a:solidFill>
                <a:srgbClr val="E8B7B7">
                  <a:lumMod val="50000"/>
                </a:srgbClr>
              </a:solidFill>
              <a:latin typeface="Georgia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200" i="1" dirty="0" smtClean="0">
                <a:solidFill>
                  <a:srgbClr val="E8B7B7">
                    <a:lumMod val="50000"/>
                  </a:srgbClr>
                </a:solidFill>
                <a:latin typeface="Georgia" pitchFamily="18" charset="0"/>
              </a:rPr>
              <a:t>Все </a:t>
            </a:r>
            <a:r>
              <a:rPr lang="ru-RU" sz="2200" i="1" dirty="0">
                <a:solidFill>
                  <a:srgbClr val="E8B7B7">
                    <a:lumMod val="50000"/>
                  </a:srgbClr>
                </a:solidFill>
                <a:latin typeface="Georgia" pitchFamily="18" charset="0"/>
              </a:rPr>
              <a:t>результаты своих наблюдений воспитатель фиксирует в регистрационных формах и использует затем для оказания ребенку помощи в </a:t>
            </a:r>
            <a:r>
              <a:rPr lang="ru-RU" sz="2200" i="1" dirty="0" smtClean="0">
                <a:solidFill>
                  <a:srgbClr val="E8B7B7">
                    <a:lumMod val="50000"/>
                  </a:srgbClr>
                </a:solidFill>
                <a:latin typeface="Georgia" pitchFamily="18" charset="0"/>
              </a:rPr>
              <a:t>его развитии</a:t>
            </a:r>
            <a:r>
              <a:rPr lang="ru-RU" sz="2200" i="1" dirty="0">
                <a:solidFill>
                  <a:srgbClr val="E8B7B7">
                    <a:lumMod val="50000"/>
                  </a:srgbClr>
                </a:solidFill>
                <a:latin typeface="Georgia" pitchFamily="18" charset="0"/>
              </a:rPr>
              <a:t>, подбирая для него соответствующие методы и подходы, организуя, таким образом, </a:t>
            </a:r>
            <a:r>
              <a:rPr lang="ru-RU" sz="2200" i="1" dirty="0" smtClean="0">
                <a:solidFill>
                  <a:srgbClr val="E8B7B7">
                    <a:lumMod val="50000"/>
                  </a:srgbClr>
                </a:solidFill>
                <a:latin typeface="Georgia" pitchFamily="18" charset="0"/>
              </a:rPr>
              <a:t>контекст индивидуального  развития.</a:t>
            </a:r>
            <a:endParaRPr lang="ru-RU" sz="2200" i="1" dirty="0">
              <a:solidFill>
                <a:srgbClr val="E8B7B7">
                  <a:lumMod val="50000"/>
                </a:srgbClr>
              </a:solidFill>
              <a:latin typeface="Georg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142852"/>
            <a:ext cx="8786874" cy="212365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200" b="1" i="1" u="sng" dirty="0" smtClean="0">
                <a:solidFill>
                  <a:srgbClr val="0A0A5E"/>
                </a:solidFill>
                <a:latin typeface="Georgia" pitchFamily="18" charset="0"/>
              </a:rPr>
              <a:t>Спонтанные наблюдения </a:t>
            </a:r>
            <a:r>
              <a:rPr lang="ru-RU" sz="2200" b="1" dirty="0" smtClean="0">
                <a:solidFill>
                  <a:srgbClr val="003300"/>
                </a:solidFill>
                <a:latin typeface="Georgia" pitchFamily="18" charset="0"/>
              </a:rPr>
              <a:t>происходят не преднамеренно в течение дня, в различных режимных моментах, они фиксируются в блокнот в виде коротких записок.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200" b="1" dirty="0" smtClean="0">
                <a:solidFill>
                  <a:srgbClr val="003300"/>
                </a:solidFill>
                <a:latin typeface="Georgia" pitchFamily="18" charset="0"/>
              </a:rPr>
              <a:t> Обычно спонтанные наблюдения проводятся в начале учебного года. </a:t>
            </a:r>
            <a:endParaRPr lang="ru-RU" sz="2200" b="1" dirty="0">
              <a:solidFill>
                <a:srgbClr val="0033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900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4282" y="214290"/>
            <a:ext cx="8715436" cy="255454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i="1" u="sng" dirty="0" smtClean="0">
                <a:solidFill>
                  <a:srgbClr val="0A0A5E"/>
                </a:solidFill>
                <a:latin typeface="Georgia" panose="02040502050405020303" pitchFamily="18" charset="0"/>
              </a:rPr>
              <a:t>2. Диагностика (мониторинг)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i="1" dirty="0" smtClean="0">
                <a:solidFill>
                  <a:srgbClr val="0A0A5E"/>
                </a:solidFill>
                <a:latin typeface="Georgia" panose="02040502050405020303" pitchFamily="18" charset="0"/>
              </a:rPr>
              <a:t>Выявляет причины, по которым у ребенка возникают определенные трудности. Диагностические процедуры проводятся  совместно с педагогом психологом.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i="1" dirty="0" smtClean="0">
                <a:solidFill>
                  <a:srgbClr val="782626"/>
                </a:solidFill>
                <a:latin typeface="Georgia" panose="02040502050405020303" pitchFamily="18" charset="0"/>
              </a:rPr>
              <a:t>Результаты диагностических процедур заносятся в таблицу, где указываются выявленные трудности и причины, которые их вызывают.  (на начало и конец сопровождения ребенка)</a:t>
            </a:r>
            <a:endParaRPr lang="ru-RU" sz="2000" dirty="0" smtClean="0">
              <a:solidFill>
                <a:srgbClr val="0A0A5E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85720" y="2928934"/>
            <a:ext cx="6072230" cy="378621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4290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A0A5E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lang="ru-RU" altLang="ru-RU" sz="2200" b="1" dirty="0" smtClean="0">
                <a:solidFill>
                  <a:srgbClr val="0A0A5E"/>
                </a:solidFill>
                <a:latin typeface="Georgia" panose="02040502050405020303" pitchFamily="18" charset="0"/>
                <a:cs typeface="Times New Roman" pitchFamily="18" charset="0"/>
              </a:rPr>
              <a:t>Педагогическая оценка развития ребенка. </a:t>
            </a:r>
          </a:p>
          <a:p>
            <a:pPr marL="34290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A0A5E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lang="ru-RU" altLang="ru-RU" sz="2200" b="1" dirty="0" smtClean="0">
                <a:solidFill>
                  <a:srgbClr val="0A0A5E"/>
                </a:solidFill>
                <a:latin typeface="Georgia" panose="02040502050405020303" pitchFamily="18" charset="0"/>
                <a:cs typeface="Times New Roman" pitchFamily="18" charset="0"/>
              </a:rPr>
              <a:t>Диагностика отклонений развития ребенка. (Специалисты: логопед, психолог, врач)</a:t>
            </a:r>
          </a:p>
          <a:p>
            <a:pPr marL="34290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A0A5E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lang="ru-RU" altLang="ru-RU" sz="2200" b="1" dirty="0" smtClean="0">
                <a:solidFill>
                  <a:srgbClr val="0A0A5E"/>
                </a:solidFill>
                <a:latin typeface="Georgia" panose="02040502050405020303" pitchFamily="18" charset="0"/>
                <a:cs typeface="Times New Roman" pitchFamily="18" charset="0"/>
              </a:rPr>
              <a:t>Дифференциация детей на подгруппы по разным уровням развития:</a:t>
            </a:r>
          </a:p>
          <a:p>
            <a:pPr marL="274320" indent="-27432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72A376"/>
              </a:buClr>
              <a:buSzPct val="100000"/>
              <a:buFont typeface="Wingdings" pitchFamily="2" charset="2"/>
              <a:buChar char="q"/>
              <a:defRPr/>
            </a:pPr>
            <a:r>
              <a:rPr lang="ru-RU" altLang="ru-RU" sz="2200" b="1" dirty="0" smtClean="0">
                <a:solidFill>
                  <a:srgbClr val="0A0A5E"/>
                </a:solidFill>
                <a:latin typeface="Georgia" panose="02040502050405020303" pitchFamily="18" charset="0"/>
                <a:cs typeface="Times New Roman" pitchFamily="18" charset="0"/>
              </a:rPr>
              <a:t>одаренные дети,</a:t>
            </a:r>
          </a:p>
          <a:p>
            <a:pPr marL="274320" indent="-27432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72A376"/>
              </a:buClr>
              <a:buSzPct val="100000"/>
              <a:buFont typeface="Wingdings" pitchFamily="2" charset="2"/>
              <a:buChar char="q"/>
              <a:defRPr/>
            </a:pPr>
            <a:r>
              <a:rPr lang="ru-RU" altLang="ru-RU" sz="2200" b="1" dirty="0" smtClean="0">
                <a:solidFill>
                  <a:srgbClr val="0A0A5E"/>
                </a:solidFill>
                <a:latin typeface="Georgia" panose="02040502050405020303" pitchFamily="18" charset="0"/>
                <a:cs typeface="Times New Roman" pitchFamily="18" charset="0"/>
              </a:rPr>
              <a:t>нормально развивающиеся,</a:t>
            </a:r>
          </a:p>
          <a:p>
            <a:pPr marL="274320" indent="-27432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72A376"/>
              </a:buClr>
              <a:buSzPct val="100000"/>
              <a:buFont typeface="Wingdings" pitchFamily="2" charset="2"/>
              <a:buChar char="q"/>
              <a:defRPr/>
            </a:pPr>
            <a:r>
              <a:rPr lang="ru-RU" altLang="ru-RU" sz="2200" b="1" dirty="0" smtClean="0">
                <a:solidFill>
                  <a:srgbClr val="0A0A5E"/>
                </a:solidFill>
                <a:latin typeface="Georgia" panose="02040502050405020303" pitchFamily="18" charset="0"/>
                <a:cs typeface="Times New Roman" pitchFamily="18" charset="0"/>
              </a:rPr>
              <a:t>дети с отклонениями в развитии</a:t>
            </a:r>
          </a:p>
        </p:txBody>
      </p:sp>
    </p:spTree>
    <p:extLst>
      <p:ext uri="{BB962C8B-B14F-4D97-AF65-F5344CB8AC3E}">
        <p14:creationId xmlns:p14="http://schemas.microsoft.com/office/powerpoint/2010/main" val="3054539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285728"/>
            <a:ext cx="7643866" cy="5709255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i="1" u="sng" dirty="0" smtClean="0">
                <a:solidFill>
                  <a:srgbClr val="E8B7B7">
                    <a:lumMod val="50000"/>
                  </a:srgbClr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3. Беседа и анкетирование родителей</a:t>
            </a:r>
          </a:p>
          <a:p>
            <a:r>
              <a:rPr lang="ru-RU" sz="2400" b="1" dirty="0" smtClean="0">
                <a:solidFill>
                  <a:srgbClr val="00000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rgbClr val="00000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330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Знания родителей  активно используются для определения интересов ребенка, особенностей его поведения, развития навыков самообслуживания, речи, интеллектуальных и социальных умений. </a:t>
            </a:r>
          </a:p>
          <a:p>
            <a:endParaRPr lang="ru-RU" sz="2400" b="1" dirty="0" smtClean="0">
              <a:solidFill>
                <a:srgbClr val="003300"/>
              </a:solidFill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r>
              <a:rPr lang="ru-RU" sz="2400" b="1" dirty="0" smtClean="0">
                <a:solidFill>
                  <a:srgbClr val="00330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Основная цель беседы – установить контакт с родителями, познакомиться с ребенком, познакомить родителей с детским садом и определить основные направления индивидуального образовательного маршрута</a:t>
            </a:r>
            <a:br>
              <a:rPr lang="ru-RU" sz="2400" b="1" dirty="0" smtClean="0">
                <a:solidFill>
                  <a:srgbClr val="003300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</a:br>
            <a:r>
              <a:rPr lang="ru-RU" sz="1100" dirty="0" smtClean="0">
                <a:solidFill>
                  <a:srgbClr val="0033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1100" dirty="0" smtClean="0">
                <a:solidFill>
                  <a:srgbClr val="0033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lang="ru-RU" dirty="0" smtClean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393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5"/>
          <p:cNvSpPr txBox="1">
            <a:spLocks/>
          </p:cNvSpPr>
          <p:nvPr/>
        </p:nvSpPr>
        <p:spPr>
          <a:xfrm>
            <a:off x="214282" y="142852"/>
            <a:ext cx="8672962" cy="242889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rgbClr val="72A376"/>
              </a:buClr>
              <a:buSzPct val="100000"/>
              <a:defRPr/>
            </a:pPr>
            <a:r>
              <a:rPr lang="ru-RU" sz="2000" b="1" i="1" u="sng" dirty="0" smtClean="0">
                <a:solidFill>
                  <a:srgbClr val="0A0A5E"/>
                </a:solidFill>
                <a:latin typeface="Georgia" panose="02040502050405020303" pitchFamily="18" charset="0"/>
              </a:rPr>
              <a:t>4. Конструирование. </a:t>
            </a:r>
          </a:p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rgbClr val="72A376"/>
              </a:buClr>
              <a:buSzPct val="100000"/>
              <a:defRPr/>
            </a:pPr>
            <a:r>
              <a:rPr lang="ru-RU" sz="2000" b="1" i="1" dirty="0" smtClean="0">
                <a:solidFill>
                  <a:srgbClr val="0A0A5E"/>
                </a:solidFill>
                <a:latin typeface="Georgia" panose="02040502050405020303" pitchFamily="18" charset="0"/>
              </a:rPr>
              <a:t>    Выстраивание индивидуальных образовательных маршрутов, на основе выявленных трудностей и установленных причин, которые вызывают эти трудности.</a:t>
            </a:r>
          </a:p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rgbClr val="72A376"/>
              </a:buClr>
              <a:buSzPct val="100000"/>
              <a:defRPr/>
            </a:pPr>
            <a:r>
              <a:rPr lang="ru-RU" sz="2000" b="1" i="1" dirty="0" smtClean="0">
                <a:solidFill>
                  <a:srgbClr val="782626"/>
                </a:solidFill>
                <a:latin typeface="Georgia" panose="02040502050405020303" pitchFamily="18" charset="0"/>
              </a:rPr>
              <a:t>Определяются методы педагогической поддержки и содержание запланированной работы.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643182"/>
            <a:ext cx="8712968" cy="203132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200" b="1" i="1" u="sng" dirty="0" smtClean="0">
                <a:solidFill>
                  <a:srgbClr val="0A0A5E"/>
                </a:solidFill>
                <a:latin typeface="Georgia" panose="02040502050405020303" pitchFamily="18" charset="0"/>
              </a:rPr>
              <a:t>5. Реализация  </a:t>
            </a:r>
            <a:r>
              <a:rPr lang="ru-RU" sz="2200" b="1" i="1" u="sng" dirty="0">
                <a:solidFill>
                  <a:srgbClr val="0A0A5E"/>
                </a:solidFill>
                <a:latin typeface="Georgia" panose="02040502050405020303" pitchFamily="18" charset="0"/>
              </a:rPr>
              <a:t>индивидуальных образовательных маршрутов в процессе жизнедеятельности дошкольников. </a:t>
            </a:r>
            <a:endParaRPr lang="ru-RU" sz="2200" b="1" i="1" u="sng" dirty="0" smtClean="0">
              <a:solidFill>
                <a:srgbClr val="0A0A5E"/>
              </a:solidFill>
              <a:latin typeface="Georgia" panose="02040502050405020303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i="1" dirty="0" smtClean="0">
                <a:solidFill>
                  <a:srgbClr val="0A0A5E"/>
                </a:solidFill>
                <a:latin typeface="Georgia" panose="02040502050405020303" pitchFamily="18" charset="0"/>
              </a:rPr>
              <a:t>Реализуется во всех видах деятельности, в любое время и зависит от желания ребенка, от его самостоятельного выбора и самоопределения. </a:t>
            </a:r>
            <a:endParaRPr lang="ru-RU" sz="2000" b="1" i="1" dirty="0">
              <a:solidFill>
                <a:srgbClr val="0A0A5E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42844" y="4500570"/>
            <a:ext cx="8786874" cy="2214602"/>
          </a:xfrm>
          <a:prstGeom prst="horizontalScroll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i="1" dirty="0">
                <a:solidFill>
                  <a:srgbClr val="003300"/>
                </a:solidFill>
                <a:latin typeface="Georgia" panose="02040502050405020303" pitchFamily="18" charset="0"/>
              </a:rPr>
              <a:t>Основным способом реализации </a:t>
            </a:r>
            <a:r>
              <a:rPr lang="ru-RU" sz="2400" b="1" i="1" u="sng" dirty="0">
                <a:solidFill>
                  <a:srgbClr val="0A0A5E"/>
                </a:solidFill>
                <a:latin typeface="Georgia" panose="02040502050405020303" pitchFamily="18" charset="0"/>
              </a:rPr>
              <a:t>индивидуальных образовательных маршрутов </a:t>
            </a:r>
            <a:r>
              <a:rPr lang="ru-RU" sz="2400" b="1" i="1" dirty="0">
                <a:solidFill>
                  <a:srgbClr val="003300"/>
                </a:solidFill>
                <a:latin typeface="Georgia" panose="02040502050405020303" pitchFamily="18" charset="0"/>
              </a:rPr>
              <a:t>является ведущий вид деятельности дошкольника – </a:t>
            </a:r>
            <a:r>
              <a:rPr lang="ru-RU" sz="2400" b="1" i="1" u="sng" dirty="0">
                <a:solidFill>
                  <a:srgbClr val="0A0A5E"/>
                </a:solidFill>
                <a:latin typeface="Georgia" panose="02040502050405020303" pitchFamily="18" charset="0"/>
              </a:rPr>
              <a:t>ИГРА. </a:t>
            </a:r>
            <a:endParaRPr lang="ru-RU" sz="2400" u="sng" dirty="0">
              <a:solidFill>
                <a:srgbClr val="0A0A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416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571480"/>
            <a:ext cx="8712968" cy="280076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u="sng" dirty="0" smtClean="0">
                <a:solidFill>
                  <a:srgbClr val="0A0A5E"/>
                </a:solidFill>
                <a:latin typeface="Georgia" panose="02040502050405020303" pitchFamily="18" charset="0"/>
              </a:rPr>
              <a:t>6</a:t>
            </a:r>
            <a:r>
              <a:rPr lang="ru-RU" sz="2200" b="1" u="sng" dirty="0" smtClean="0">
                <a:solidFill>
                  <a:srgbClr val="0A0A5E"/>
                </a:solidFill>
                <a:latin typeface="Georgia" panose="02040502050405020303" pitchFamily="18" charset="0"/>
              </a:rPr>
              <a:t>. </a:t>
            </a:r>
            <a:r>
              <a:rPr lang="ru-RU" sz="2200" b="1" i="1" u="sng" dirty="0" smtClean="0">
                <a:solidFill>
                  <a:srgbClr val="0A0A5E"/>
                </a:solidFill>
                <a:latin typeface="Georgia" panose="02040502050405020303" pitchFamily="18" charset="0"/>
              </a:rPr>
              <a:t>Завершающая </a:t>
            </a:r>
            <a:r>
              <a:rPr lang="ru-RU" sz="2200" b="1" i="1" u="sng" dirty="0">
                <a:solidFill>
                  <a:srgbClr val="0A0A5E"/>
                </a:solidFill>
                <a:latin typeface="Georgia" panose="02040502050405020303" pitchFamily="18" charset="0"/>
              </a:rPr>
              <a:t>диагностика. </a:t>
            </a:r>
            <a:endParaRPr lang="ru-RU" sz="2200" b="1" i="1" u="sng" dirty="0" smtClean="0">
              <a:solidFill>
                <a:srgbClr val="0A0A5E"/>
              </a:solidFill>
              <a:latin typeface="Georgia" panose="02040502050405020303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200" b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Выявление результативности выстроенного маршрута. </a:t>
            </a:r>
            <a:endParaRPr lang="ru-RU" sz="2200" b="1" dirty="0">
              <a:solidFill>
                <a:srgbClr val="003300"/>
              </a:solidFill>
              <a:latin typeface="Georgia" panose="02040502050405020303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200" b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(сохранились имеющиеся трудности в развитии дошкольника или не сохранились)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200" b="1" i="1" dirty="0" smtClean="0">
                <a:solidFill>
                  <a:srgbClr val="782626"/>
                </a:solidFill>
                <a:latin typeface="Georgia" panose="02040502050405020303" pitchFamily="18" charset="0"/>
              </a:rPr>
              <a:t>Результаты </a:t>
            </a:r>
            <a:r>
              <a:rPr lang="ru-RU" sz="2200" b="1" i="1" dirty="0">
                <a:solidFill>
                  <a:srgbClr val="782626"/>
                </a:solidFill>
                <a:latin typeface="Georgia" panose="02040502050405020303" pitchFamily="18" charset="0"/>
              </a:rPr>
              <a:t>диагностических процедур заносятся в таблицу, где указываются выявленные трудности и причины, которые их вызывают.  (на начало и конец сопровождения ребенка</a:t>
            </a:r>
            <a:r>
              <a:rPr lang="ru-RU" sz="2200" b="1" i="1" dirty="0" smtClean="0">
                <a:solidFill>
                  <a:srgbClr val="782626"/>
                </a:solidFill>
                <a:latin typeface="Georgia" panose="02040502050405020303" pitchFamily="18" charset="0"/>
              </a:rPr>
              <a:t>)</a:t>
            </a:r>
            <a:endParaRPr lang="ru-RU" sz="2200" b="1" i="1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3643314"/>
            <a:ext cx="8784976" cy="267765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i="1" dirty="0" smtClean="0">
                <a:solidFill>
                  <a:srgbClr val="0A0A5E"/>
                </a:solidFill>
                <a:latin typeface="Georgia" panose="02040502050405020303" pitchFamily="18" charset="0"/>
              </a:rPr>
              <a:t>Все этапы позволяют составить и реализовать </a:t>
            </a:r>
            <a:r>
              <a:rPr lang="ru-RU" sz="2400" b="1" i="1" u="sng" dirty="0" smtClean="0">
                <a:solidFill>
                  <a:srgbClr val="003300"/>
                </a:solidFill>
                <a:latin typeface="Georgia" panose="02040502050405020303" pitchFamily="18" charset="0"/>
              </a:rPr>
              <a:t>индивидуальные образовательные маршруты</a:t>
            </a:r>
            <a:r>
              <a:rPr lang="ru-RU" sz="2400" b="1" i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, </a:t>
            </a:r>
            <a:r>
              <a:rPr lang="ru-RU" sz="2400" b="1" i="1" dirty="0" smtClean="0">
                <a:solidFill>
                  <a:srgbClr val="0A0A5E"/>
                </a:solidFill>
                <a:latin typeface="Georgia" panose="02040502050405020303" pitchFamily="18" charset="0"/>
              </a:rPr>
              <a:t>учитывая  разнообразные методы педагогической поддержки, содержания работы,  для устранения  выявленных трудностей в развитии  ребенка и причин, которые способствуют возникновению этих причин. </a:t>
            </a:r>
            <a:endParaRPr lang="ru-RU" sz="2400" b="1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8326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980728"/>
            <a:ext cx="8532947" cy="544764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200" b="1" i="1" dirty="0" smtClean="0">
                <a:solidFill>
                  <a:srgbClr val="990000"/>
                </a:solidFill>
                <a:latin typeface="Georgia" panose="02040502050405020303" pitchFamily="18" charset="0"/>
              </a:rPr>
              <a:t>1. "Выявление </a:t>
            </a:r>
            <a:r>
              <a:rPr lang="ru-RU" sz="2200" b="1" i="1" dirty="0">
                <a:solidFill>
                  <a:srgbClr val="990000"/>
                </a:solidFill>
                <a:latin typeface="Georgia" panose="02040502050405020303" pitchFamily="18" charset="0"/>
              </a:rPr>
              <a:t>особенностей </a:t>
            </a:r>
            <a:r>
              <a:rPr lang="ru-RU" sz="2200" b="1" dirty="0">
                <a:solidFill>
                  <a:srgbClr val="003300"/>
                </a:solidFill>
                <a:latin typeface="Georgia" panose="02040502050405020303" pitchFamily="18" charset="0"/>
              </a:rPr>
              <a:t>(объект и предмет диагностики конкретизируются)</a:t>
            </a:r>
            <a:r>
              <a:rPr lang="ru-RU" sz="2200" b="1" dirty="0">
                <a:solidFill>
                  <a:srgbClr val="990000"/>
                </a:solidFill>
                <a:latin typeface="Georgia" panose="02040502050405020303" pitchFamily="18" charset="0"/>
              </a:rPr>
              <a:t> </a:t>
            </a:r>
            <a:r>
              <a:rPr lang="ru-RU" sz="2200" b="1" i="1" dirty="0">
                <a:solidFill>
                  <a:srgbClr val="990000"/>
                </a:solidFill>
                <a:latin typeface="Georgia" panose="02040502050405020303" pitchFamily="18" charset="0"/>
              </a:rPr>
              <a:t>для последующего учета при планировании и проведении образовательного процесса". </a:t>
            </a:r>
            <a:endParaRPr lang="ru-RU" sz="2200" b="1" i="1" dirty="0" smtClean="0">
              <a:solidFill>
                <a:srgbClr val="990000"/>
              </a:solidFill>
              <a:latin typeface="Georgia" panose="02040502050405020303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2000" b="1" dirty="0" smtClean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i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Такая </a:t>
            </a:r>
            <a:r>
              <a:rPr lang="ru-RU" sz="2000" b="1" i="1" dirty="0">
                <a:solidFill>
                  <a:srgbClr val="003300"/>
                </a:solidFill>
                <a:latin typeface="Georgia" panose="02040502050405020303" pitchFamily="18" charset="0"/>
              </a:rPr>
              <a:t>формулировка цели диагностической работы предполагает, что рекомендации будут определять содержание и/или</a:t>
            </a:r>
            <a:r>
              <a:rPr lang="ru-RU" sz="2000" b="1" i="1" dirty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2000" b="1" i="1" dirty="0">
                <a:solidFill>
                  <a:srgbClr val="990000"/>
                </a:solidFill>
                <a:latin typeface="Georgia" panose="02040502050405020303" pitchFamily="18" charset="0"/>
              </a:rPr>
              <a:t>способы развивающей</a:t>
            </a:r>
            <a:r>
              <a:rPr lang="ru-RU" sz="2000" b="1" i="1" dirty="0">
                <a:solidFill>
                  <a:srgbClr val="003300"/>
                </a:solidFill>
                <a:latin typeface="Georgia" panose="02040502050405020303" pitchFamily="18" charset="0"/>
              </a:rPr>
              <a:t>, а при </a:t>
            </a:r>
            <a:r>
              <a:rPr lang="ru-RU" sz="2000" b="1" i="1" dirty="0">
                <a:solidFill>
                  <a:srgbClr val="990000"/>
                </a:solidFill>
                <a:latin typeface="Georgia" panose="02040502050405020303" pitchFamily="18" charset="0"/>
              </a:rPr>
              <a:t>необходимости коррекционной</a:t>
            </a:r>
            <a:r>
              <a:rPr lang="ru-RU" sz="2000" b="1" i="1" dirty="0">
                <a:solidFill>
                  <a:srgbClr val="003300"/>
                </a:solidFill>
                <a:latin typeface="Georgia" panose="02040502050405020303" pitchFamily="18" charset="0"/>
              </a:rPr>
              <a:t>, работы со всеми, чьё состояние или развитие являлось объектом изучения</a:t>
            </a:r>
            <a:r>
              <a:rPr lang="ru-RU" sz="2000" b="1" i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2000" b="1" i="1" dirty="0" smtClean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i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Предполагает </a:t>
            </a:r>
            <a:r>
              <a:rPr lang="ru-RU" sz="2000" b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</a:rPr>
              <a:t>последующее составление </a:t>
            </a:r>
            <a:r>
              <a:rPr lang="ru-RU" sz="2000" b="1" dirty="0" smtClean="0">
                <a:solidFill>
                  <a:srgbClr val="990000"/>
                </a:solidFill>
                <a:latin typeface="Georgia" panose="02040502050405020303" pitchFamily="18" charset="0"/>
              </a:rPr>
              <a:t>индивидуального образовательного маршрута</a:t>
            </a:r>
            <a:r>
              <a:rPr lang="ru-RU" sz="2000" b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 , рекомендаций , определяющих  способы ее </a:t>
            </a:r>
            <a:r>
              <a:rPr lang="ru-RU" sz="2000" b="1" i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реализации (в том случае если предметом изучения были особенности индивидуального развития)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2000" b="1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1067" y="238305"/>
            <a:ext cx="7665881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i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Каковы цели педагогической диагностики</a:t>
            </a:r>
            <a:r>
              <a:rPr lang="ru-RU" sz="2400" i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? </a:t>
            </a:r>
            <a:endParaRPr lang="ru-RU" sz="2400" i="1" dirty="0">
              <a:solidFill>
                <a:srgbClr val="0033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492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1870" y="548680"/>
            <a:ext cx="8558601" cy="30469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i="1" dirty="0">
                <a:solidFill>
                  <a:srgbClr val="990000"/>
                </a:solidFill>
                <a:latin typeface="Georgia" panose="02040502050405020303" pitchFamily="18" charset="0"/>
              </a:rPr>
              <a:t>2. "Выявление негативных тенденций в развитии для определения необходимости последующего углублённого изучения". </a:t>
            </a:r>
            <a:endParaRPr lang="ru-RU" sz="2400" b="1" i="1" dirty="0" smtClean="0">
              <a:solidFill>
                <a:srgbClr val="990000"/>
              </a:solidFill>
              <a:latin typeface="Georgia" panose="02040502050405020303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i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Диагностика </a:t>
            </a:r>
            <a:r>
              <a:rPr lang="ru-RU" sz="2000" b="1" i="1" dirty="0">
                <a:solidFill>
                  <a:srgbClr val="003300"/>
                </a:solidFill>
                <a:latin typeface="Georgia" panose="02040502050405020303" pitchFamily="18" charset="0"/>
              </a:rPr>
              <a:t>с этой целью носит профилактический характер и предполагает, что в рекомендациях будет определено, кто и что нуждается в углублённом обследовании или консультации у специалиста. Диагностика с профилактической целью является наиболее распространенной</a:t>
            </a:r>
            <a:r>
              <a:rPr lang="ru-RU" sz="2000" b="1" i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.</a:t>
            </a:r>
            <a:endParaRPr lang="ru-RU" sz="2000" b="1" i="1" dirty="0">
              <a:solidFill>
                <a:srgbClr val="00330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9448" y="4040890"/>
            <a:ext cx="8496944" cy="218521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i="1" dirty="0">
                <a:solidFill>
                  <a:srgbClr val="E8B7B7">
                    <a:lumMod val="50000"/>
                  </a:srgbClr>
                </a:solidFill>
                <a:latin typeface="Georgia" panose="02040502050405020303" pitchFamily="18" charset="0"/>
              </a:rPr>
              <a:t> </a:t>
            </a:r>
            <a:r>
              <a:rPr lang="ru-RU" sz="2400" b="1" i="1" dirty="0">
                <a:solidFill>
                  <a:srgbClr val="990000"/>
                </a:solidFill>
                <a:latin typeface="Georgia" panose="02040502050405020303" pitchFamily="18" charset="0"/>
              </a:rPr>
              <a:t>3. "Выявление изменений в развитии</a:t>
            </a:r>
            <a:r>
              <a:rPr lang="ru-RU" sz="2400" b="1" i="1" dirty="0">
                <a:solidFill>
                  <a:srgbClr val="003300"/>
                </a:solidFill>
                <a:latin typeface="Georgia" panose="02040502050405020303" pitchFamily="18" charset="0"/>
              </a:rPr>
              <a:t> (объект и предмет конкретизируются) </a:t>
            </a:r>
            <a:r>
              <a:rPr lang="ru-RU" sz="2400" b="1" i="1" dirty="0">
                <a:solidFill>
                  <a:srgbClr val="990000"/>
                </a:solidFill>
                <a:latin typeface="Georgia" panose="02040502050405020303" pitchFamily="18" charset="0"/>
              </a:rPr>
              <a:t>для определения эффективности педагогической деятельности". </a:t>
            </a:r>
            <a:endParaRPr lang="ru-RU" sz="2400" b="1" i="1" dirty="0" smtClean="0">
              <a:solidFill>
                <a:srgbClr val="990000"/>
              </a:solidFill>
              <a:latin typeface="Georgia" panose="02040502050405020303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i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В </a:t>
            </a:r>
            <a:r>
              <a:rPr lang="ru-RU" sz="2000" b="1" i="1" dirty="0">
                <a:solidFill>
                  <a:srgbClr val="003300"/>
                </a:solidFill>
                <a:latin typeface="Georgia" panose="02040502050405020303" pitchFamily="18" charset="0"/>
              </a:rPr>
              <a:t>этом случае в рекомендациях определяют, какие изменения необходимо внести в деятельность педагогов</a:t>
            </a:r>
          </a:p>
        </p:txBody>
      </p:sp>
    </p:spTree>
    <p:extLst>
      <p:ext uri="{BB962C8B-B14F-4D97-AF65-F5344CB8AC3E}">
        <p14:creationId xmlns:p14="http://schemas.microsoft.com/office/powerpoint/2010/main" val="17562570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500042"/>
            <a:ext cx="8858312" cy="40934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A0A5E"/>
                </a:solidFill>
                <a:latin typeface="Georgia" pitchFamily="18" charset="0"/>
              </a:rPr>
              <a:t> </a:t>
            </a:r>
            <a:r>
              <a:rPr lang="ru-RU" sz="2000" b="1" dirty="0" smtClean="0">
                <a:solidFill>
                  <a:srgbClr val="003300"/>
                </a:solidFill>
                <a:latin typeface="Georgia" pitchFamily="18" charset="0"/>
              </a:rPr>
              <a:t>ИОМ </a:t>
            </a:r>
            <a:r>
              <a:rPr lang="ru-RU" sz="2000" b="1" dirty="0">
                <a:solidFill>
                  <a:srgbClr val="003300"/>
                </a:solidFill>
                <a:latin typeface="Georgia" pitchFamily="18" charset="0"/>
              </a:rPr>
              <a:t>приводит возрастные особенности, способности, интересы и потребности ребенка в </a:t>
            </a:r>
            <a:r>
              <a:rPr lang="ru-RU" sz="2000" b="1" dirty="0" smtClean="0">
                <a:solidFill>
                  <a:srgbClr val="003300"/>
                </a:solidFill>
                <a:latin typeface="Georgia" pitchFamily="18" charset="0"/>
              </a:rPr>
              <a:t>соответствие </a:t>
            </a:r>
            <a:r>
              <a:rPr lang="ru-RU" sz="2000" b="1" dirty="0">
                <a:solidFill>
                  <a:srgbClr val="003300"/>
                </a:solidFill>
                <a:latin typeface="Georgia" pitchFamily="18" charset="0"/>
              </a:rPr>
              <a:t>с процессом освоения знаний</a:t>
            </a:r>
            <a:r>
              <a:rPr lang="ru-RU" sz="2000" b="1" dirty="0" smtClean="0">
                <a:solidFill>
                  <a:srgbClr val="003300"/>
                </a:solidFill>
                <a:latin typeface="Georgia" pitchFamily="18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3300"/>
                </a:solidFill>
                <a:latin typeface="Georgia" pitchFamily="18" charset="0"/>
              </a:rPr>
              <a:t>ИОМ помогает приобрести детям  компетентность и уважение.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3300"/>
                </a:solidFill>
                <a:latin typeface="Georgia" pitchFamily="18" charset="0"/>
              </a:rPr>
              <a:t>ИОМ способствует готовности браться за более сложные задания.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3300"/>
                </a:solidFill>
                <a:latin typeface="Georgia" pitchFamily="18" charset="0"/>
              </a:rPr>
              <a:t>ИОМ помогает осуществлять </a:t>
            </a:r>
            <a:r>
              <a:rPr lang="ru-RU" sz="2000" b="1" dirty="0">
                <a:solidFill>
                  <a:srgbClr val="003300"/>
                </a:solidFill>
                <a:latin typeface="Georgia" pitchFamily="18" charset="0"/>
              </a:rPr>
              <a:t>выбор, решать проблемы, взаимодействовать с окружающими людьми, ставить и достигать индивидуальные цели</a:t>
            </a:r>
            <a:r>
              <a:rPr lang="ru-RU" sz="2000" b="1" dirty="0" smtClean="0">
                <a:solidFill>
                  <a:srgbClr val="003300"/>
                </a:solidFill>
                <a:latin typeface="Georgia" pitchFamily="18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3300"/>
                </a:solidFill>
                <a:latin typeface="Georgia" pitchFamily="18" charset="0"/>
              </a:rPr>
              <a:t>В  </a:t>
            </a:r>
            <a:r>
              <a:rPr lang="ru-RU" sz="2000" b="1" dirty="0">
                <a:solidFill>
                  <a:srgbClr val="003300"/>
                </a:solidFill>
                <a:latin typeface="Georgia" pitchFamily="18" charset="0"/>
              </a:rPr>
              <a:t>обстановке, где дети ориентируются на реализацию собственных интересов, у них развивается чувство собственной значимости и инициативы. </a:t>
            </a:r>
            <a:endParaRPr lang="ru-RU" sz="2000" b="1" dirty="0" smtClean="0">
              <a:solidFill>
                <a:srgbClr val="003300"/>
              </a:solidFill>
              <a:latin typeface="Georg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0"/>
            <a:ext cx="4071966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srgbClr val="E8B7B7">
                    <a:lumMod val="50000"/>
                  </a:srgbClr>
                </a:solidFill>
                <a:latin typeface="Georgia" panose="02040502050405020303" pitchFamily="18" charset="0"/>
              </a:rPr>
              <a:t>ВЫВОДЫ:</a:t>
            </a: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285720" y="4357694"/>
            <a:ext cx="8572560" cy="2500306"/>
          </a:xfrm>
          <a:prstGeom prst="horizontalScroll">
            <a:avLst/>
          </a:prstGeom>
          <a:ln w="28575">
            <a:solidFill>
              <a:srgbClr val="0033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4714884"/>
            <a:ext cx="8001056" cy="156966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i="1" dirty="0">
                <a:solidFill>
                  <a:srgbClr val="003300"/>
                </a:solidFill>
                <a:latin typeface="Georgia" pitchFamily="18" charset="0"/>
              </a:rPr>
              <a:t>Каждый ребенок – это особый мир, познавать его может только, тот, кто умеет вместе с ним разделить его огорчение и тревоги, его радости и успехи. </a:t>
            </a:r>
            <a:endParaRPr lang="ru-RU" sz="2400" b="1" i="1" dirty="0" smtClean="0">
              <a:solidFill>
                <a:srgbClr val="0033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9471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/>
          <p:cNvSpPr txBox="1">
            <a:spLocks/>
          </p:cNvSpPr>
          <p:nvPr/>
        </p:nvSpPr>
        <p:spPr>
          <a:xfrm>
            <a:off x="785786" y="428604"/>
            <a:ext cx="8064896" cy="56139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>
                <a:srgbClr val="72A376">
                  <a:lumMod val="60000"/>
                  <a:lumOff val="40000"/>
                </a:srgbClr>
              </a:buClr>
            </a:pPr>
            <a:r>
              <a:rPr lang="ru-RU" sz="2800" b="1" i="1" dirty="0" smtClean="0">
                <a:solidFill>
                  <a:srgbClr val="006600"/>
                </a:solidFill>
                <a:latin typeface="Georgia" panose="02040502050405020303" pitchFamily="18" charset="0"/>
              </a:rPr>
              <a:t>Детство </a:t>
            </a:r>
            <a:r>
              <a:rPr lang="ru-RU" sz="2800" b="1" i="1" dirty="0" smtClean="0"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– пора удивительная и уникальная. </a:t>
            </a:r>
          </a:p>
          <a:p>
            <a:pPr fontAlgn="auto">
              <a:spcAft>
                <a:spcPts val="0"/>
              </a:spcAft>
              <a:buClr>
                <a:srgbClr val="72A376">
                  <a:lumMod val="60000"/>
                  <a:lumOff val="40000"/>
                </a:srgbClr>
              </a:buClr>
            </a:pPr>
            <a:r>
              <a:rPr lang="ru-RU" sz="2800" b="1" i="1" dirty="0" smtClean="0"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Слабый и беззащитный может стать сильнее, скучное и неинтересное может оказаться весёлым и занимательным. </a:t>
            </a:r>
          </a:p>
          <a:p>
            <a:pPr fontAlgn="auto">
              <a:spcAft>
                <a:spcPts val="0"/>
              </a:spcAft>
              <a:buClr>
                <a:srgbClr val="72A376">
                  <a:lumMod val="60000"/>
                  <a:lumOff val="40000"/>
                </a:srgbClr>
              </a:buClr>
            </a:pPr>
            <a:r>
              <a:rPr lang="ru-RU" sz="2800" b="1" i="1" dirty="0" smtClean="0"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Можно преодолеть все промахи и неудачи, сделать мир ярким, красочным, добрым. </a:t>
            </a:r>
          </a:p>
          <a:p>
            <a:pPr fontAlgn="auto">
              <a:spcAft>
                <a:spcPts val="0"/>
              </a:spcAft>
              <a:buClr>
                <a:srgbClr val="72A376">
                  <a:lumMod val="60000"/>
                  <a:lumOff val="40000"/>
                </a:srgbClr>
              </a:buClr>
            </a:pPr>
            <a:r>
              <a:rPr lang="ru-RU" sz="2800" b="1" i="1" dirty="0" smtClean="0">
                <a:solidFill>
                  <a:srgbClr val="72A376">
                    <a:lumMod val="50000"/>
                  </a:srgbClr>
                </a:solidFill>
                <a:latin typeface="Georgia" panose="02040502050405020303" pitchFamily="18" charset="0"/>
              </a:rPr>
              <a:t>Для этого достаточно всего лишь быть ребёнком и чтобы рядом находился понимающий  взрослый.</a:t>
            </a:r>
            <a:endParaRPr lang="ru-RU" sz="2800" b="1" dirty="0">
              <a:solidFill>
                <a:srgbClr val="72A376">
                  <a:lumMod val="50000"/>
                </a:srgb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35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5297" y="188640"/>
            <a:ext cx="8122096" cy="27649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91880" y="5085184"/>
            <a:ext cx="52009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3200" b="1" dirty="0">
              <a:solidFill>
                <a:srgbClr val="EAEBDE">
                  <a:lumMod val="50000"/>
                </a:srgbClr>
              </a:solidFill>
              <a:latin typeface="Georgia" panose="02040502050405020303" pitchFamily="18" charset="0"/>
              <a:cs typeface="+mn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331640" y="854739"/>
            <a:ext cx="7056784" cy="42484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ctr">
            <a:normAutofit fontScale="60000" lnSpcReduction="20000"/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dk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</a:pPr>
            <a:r>
              <a:rPr lang="ru-RU" sz="4400" i="1" dirty="0">
                <a:solidFill>
                  <a:srgbClr val="003300"/>
                </a:solidFill>
                <a:effectLst/>
                <a:latin typeface="Georgia" panose="02040502050405020303" pitchFamily="18" charset="0"/>
              </a:rPr>
              <a:t>Все дети, как известно, разные, и каждый дошкольник имеет право на </a:t>
            </a:r>
            <a:r>
              <a:rPr lang="ru-RU" sz="4400" i="1" u="sng" dirty="0">
                <a:solidFill>
                  <a:srgbClr val="990000"/>
                </a:solidFill>
                <a:effectLst/>
                <a:latin typeface="Georgia" panose="02040502050405020303" pitchFamily="18" charset="0"/>
              </a:rPr>
              <a:t>собственный путь развития</a:t>
            </a:r>
            <a:r>
              <a:rPr lang="ru-RU" sz="4400" i="1" dirty="0">
                <a:solidFill>
                  <a:srgbClr val="990000"/>
                </a:solidFill>
                <a:effectLst/>
                <a:latin typeface="Georgia" panose="02040502050405020303" pitchFamily="18" charset="0"/>
              </a:rPr>
              <a:t>. </a:t>
            </a:r>
            <a:r>
              <a:rPr lang="ru-RU" sz="4400" i="1" dirty="0">
                <a:solidFill>
                  <a:srgbClr val="003300"/>
                </a:solidFill>
                <a:effectLst/>
                <a:latin typeface="Georgia" panose="02040502050405020303" pitchFamily="18" charset="0"/>
              </a:rPr>
              <a:t>Поэтому в дошкольном учреждении должны быть созданы условия для воспитания и обучения детского коллектива в целом, а также каждому воспитаннику предоставлена возможность проявить </a:t>
            </a:r>
            <a:r>
              <a:rPr lang="ru-RU" sz="4400" i="1" u="sng" dirty="0">
                <a:solidFill>
                  <a:srgbClr val="990000"/>
                </a:solidFill>
                <a:effectLst/>
                <a:latin typeface="Georgia" panose="02040502050405020303" pitchFamily="18" charset="0"/>
              </a:rPr>
              <a:t>индивидуальность</a:t>
            </a:r>
            <a:r>
              <a:rPr lang="ru-RU" sz="4400" i="1" dirty="0">
                <a:solidFill>
                  <a:prstClr val="black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sz="4400" i="1" dirty="0">
                <a:solidFill>
                  <a:srgbClr val="003300"/>
                </a:solidFill>
                <a:effectLst/>
                <a:latin typeface="Georgia" panose="02040502050405020303" pitchFamily="18" charset="0"/>
              </a:rPr>
              <a:t>и творчество.</a:t>
            </a:r>
            <a:endParaRPr lang="ru-RU" sz="4400" dirty="0">
              <a:solidFill>
                <a:srgbClr val="003300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2639719" y="4808148"/>
            <a:ext cx="6073740" cy="880241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Clr>
                <a:srgbClr val="AAC8AD"/>
              </a:buClr>
            </a:pPr>
            <a:r>
              <a:rPr lang="ru-RU" sz="1600" b="1" dirty="0" smtClean="0">
                <a:solidFill>
                  <a:srgbClr val="003300"/>
                </a:solidFill>
                <a:latin typeface="Georgia" pitchFamily="18" charset="0"/>
              </a:rPr>
              <a:t>Журнал 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Clr>
                <a:srgbClr val="AAC8AD"/>
              </a:buClr>
            </a:pPr>
            <a:r>
              <a:rPr lang="ru-RU" sz="1600" b="1" dirty="0" smtClean="0">
                <a:solidFill>
                  <a:srgbClr val="003300"/>
                </a:solidFill>
                <a:latin typeface="Georgia" pitchFamily="18" charset="0"/>
              </a:rPr>
              <a:t>«Справочник старшего воспитателя дошкольного учреждения»  № 2, 2011г. </a:t>
            </a:r>
            <a:endParaRPr lang="ru-RU" sz="1600" b="1" dirty="0">
              <a:solidFill>
                <a:srgbClr val="0033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491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611560" y="1844824"/>
            <a:ext cx="8208912" cy="10081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0" kern="1200" cap="none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R="45720" fontAlgn="auto">
              <a:spcBef>
                <a:spcPct val="20000"/>
              </a:spcBef>
              <a:spcAft>
                <a:spcPts val="0"/>
              </a:spcAft>
            </a:pP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>
                <a:solidFill>
                  <a:srgbClr val="676A55">
                    <a:lumMod val="75000"/>
                  </a:srgbClr>
                </a:solidFill>
              </a:rPr>
              <a:t/>
            </a:r>
            <a:br>
              <a:rPr lang="ru-RU" sz="3600" dirty="0" smtClean="0">
                <a:solidFill>
                  <a:srgbClr val="676A55">
                    <a:lumMod val="75000"/>
                  </a:srgbClr>
                </a:solidFill>
              </a:rPr>
            </a:br>
            <a:r>
              <a:rPr lang="ru-RU" sz="14700" b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Спасибо за внимание!</a:t>
            </a:r>
            <a:r>
              <a:rPr lang="ru-RU" sz="14700" dirty="0" smtClean="0">
                <a:solidFill>
                  <a:srgbClr val="003300"/>
                </a:solidFill>
                <a:latin typeface="Georgia" panose="02040502050405020303" pitchFamily="18" charset="0"/>
              </a:rPr>
              <a:t/>
            </a:r>
            <a:br>
              <a:rPr lang="ru-RU" sz="14700" dirty="0" smtClean="0">
                <a:solidFill>
                  <a:srgbClr val="003300"/>
                </a:solidFill>
                <a:latin typeface="Georgia" panose="02040502050405020303" pitchFamily="18" charset="0"/>
              </a:rPr>
            </a:br>
            <a:endParaRPr lang="ru-RU" sz="14700" dirty="0">
              <a:solidFill>
                <a:srgbClr val="0033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75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91680" y="116630"/>
            <a:ext cx="6048672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</a:pPr>
            <a:r>
              <a:rPr lang="ru-RU" sz="2400" b="1" i="1" dirty="0">
                <a:solidFill>
                  <a:srgbClr val="003300"/>
                </a:solidFill>
                <a:latin typeface="Georgia" panose="02040502050405020303" pitchFamily="18" charset="0"/>
              </a:rPr>
              <a:t>Каждый ребёнок неповторим.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0085" y="692696"/>
            <a:ext cx="8794401" cy="132343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t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006600"/>
                </a:solidFill>
                <a:latin typeface="Georgia" panose="02040502050405020303" pitchFamily="18" charset="0"/>
              </a:rPr>
              <a:t>У каждого ребенка свои  </a:t>
            </a:r>
            <a:r>
              <a:rPr lang="ru-RU" sz="2000" b="1" dirty="0">
                <a:solidFill>
                  <a:srgbClr val="006600"/>
                </a:solidFill>
                <a:latin typeface="Georgia" panose="02040502050405020303" pitchFamily="18" charset="0"/>
              </a:rPr>
              <a:t>особенности нервной системы и психофизического развития. </a:t>
            </a:r>
            <a:endParaRPr lang="ru-RU" sz="2000" b="1" dirty="0" smtClean="0">
              <a:solidFill>
                <a:srgbClr val="006600"/>
              </a:solidFill>
              <a:latin typeface="Georgia" panose="02040502050405020303" pitchFamily="18" charset="0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006600"/>
                </a:solidFill>
                <a:latin typeface="Georgia" panose="02040502050405020303" pitchFamily="18" charset="0"/>
              </a:rPr>
              <a:t>Индивидуальные </a:t>
            </a:r>
            <a:r>
              <a:rPr lang="ru-RU" sz="2000" b="1" dirty="0">
                <a:solidFill>
                  <a:srgbClr val="006600"/>
                </a:solidFill>
                <a:latin typeface="Georgia" panose="02040502050405020303" pitchFamily="18" charset="0"/>
              </a:rPr>
              <a:t>особенности ребёнка влияют на усвоение им умений и навыков, на отношение к окружающим.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4200" y="2276872"/>
            <a:ext cx="8820288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t"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</a:rPr>
              <a:t>Наблюдение за ребёнком в повседневной жизни, анализ его поведения и деятельности, беседы с родителями позволяют воспитателю спланировать задачи, методы, содержание индивидуального развития ребенка.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0086" y="3933056"/>
            <a:ext cx="8794402" cy="163121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t"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006600"/>
                </a:solidFill>
                <a:latin typeface="Georgia" panose="02040502050405020303" pitchFamily="18" charset="0"/>
              </a:rPr>
              <a:t>В особенно пристальном внимании нуждаются дети, не посещающие регулярно детский сад по болезни или другим причинам, дети «ослаблены» имеющие низкую работоспособность на занятии, застенчивые, медлительные, заторможенные и педагогически запущенные.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9531" y="5877272"/>
            <a:ext cx="871296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t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rgbClr val="003300"/>
                </a:solidFill>
                <a:latin typeface="Georgia" panose="02040502050405020303" pitchFamily="18" charset="0"/>
              </a:rPr>
              <a:t>Выстраивая индивидуальную траекторию развития , педагог учитывает  психические и индивидуальные особенности ребёнка.</a:t>
            </a:r>
          </a:p>
        </p:txBody>
      </p:sp>
    </p:spTree>
    <p:extLst>
      <p:ext uri="{BB962C8B-B14F-4D97-AF65-F5344CB8AC3E}">
        <p14:creationId xmlns:p14="http://schemas.microsoft.com/office/powerpoint/2010/main" val="1239051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416" y="4437112"/>
            <a:ext cx="88849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i="1" u="sng" dirty="0" smtClean="0">
                <a:solidFill>
                  <a:srgbClr val="003300"/>
                </a:solidFill>
                <a:latin typeface="Georgia" panose="02040502050405020303" pitchFamily="18" charset="0"/>
                <a:cs typeface="+mn-cs"/>
              </a:rPr>
              <a:t>Индивидуализация </a:t>
            </a:r>
            <a:r>
              <a:rPr lang="ru-RU" sz="2000" b="1" i="1" u="sng" dirty="0">
                <a:solidFill>
                  <a:srgbClr val="003300"/>
                </a:solidFill>
                <a:latin typeface="Georgia" panose="02040502050405020303" pitchFamily="18" charset="0"/>
                <a:cs typeface="+mn-cs"/>
              </a:rPr>
              <a:t>обучения</a:t>
            </a:r>
            <a: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  <a:cs typeface="+mn-cs"/>
              </a:rPr>
              <a:t>, воспитания и коррекции направлена, прежде всего, на </a:t>
            </a:r>
            <a:r>
              <a:rPr lang="ru-RU" sz="2000" b="1" i="1" u="sng" dirty="0">
                <a:solidFill>
                  <a:srgbClr val="003300"/>
                </a:solidFill>
                <a:latin typeface="Georgia" panose="02040502050405020303" pitchFamily="18" charset="0"/>
                <a:cs typeface="+mn-cs"/>
              </a:rPr>
              <a:t>преодоление несоответствия между уровнем</a:t>
            </a:r>
            <a: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  <a:cs typeface="+mn-cs"/>
              </a:rPr>
              <a:t>, который задают образовательные программы, и </a:t>
            </a:r>
            <a:r>
              <a:rPr lang="ru-RU" sz="2000" b="1" i="1" u="sng" dirty="0">
                <a:solidFill>
                  <a:srgbClr val="003300"/>
                </a:solidFill>
                <a:latin typeface="Georgia" panose="02040502050405020303" pitchFamily="18" charset="0"/>
                <a:cs typeface="+mn-cs"/>
              </a:rPr>
              <a:t>реальными возможностями каждого воспитанника. </a:t>
            </a:r>
            <a:br>
              <a:rPr lang="ru-RU" sz="2000" b="1" i="1" u="sng" dirty="0">
                <a:solidFill>
                  <a:srgbClr val="003300"/>
                </a:solidFill>
                <a:latin typeface="Georgia" panose="02040502050405020303" pitchFamily="18" charset="0"/>
                <a:cs typeface="+mn-cs"/>
              </a:rPr>
            </a:br>
            <a:endParaRPr lang="ru-RU" sz="2000" b="1" i="1" u="sng" dirty="0">
              <a:solidFill>
                <a:srgbClr val="003300"/>
              </a:solidFill>
              <a:latin typeface="Georgia" panose="02040502050405020303" pitchFamily="18" charset="0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5" y="188640"/>
            <a:ext cx="8812936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rgbClr val="003300"/>
                </a:solidFill>
                <a:latin typeface="Georgia" panose="02040502050405020303" pitchFamily="18" charset="0"/>
              </a:rPr>
              <a:t>Процесс обучения  и воспитания  В ДОО в основном, ориентируется на </a:t>
            </a:r>
            <a:r>
              <a:rPr lang="ru-RU" b="1" i="1" u="sng" dirty="0">
                <a:solidFill>
                  <a:srgbClr val="003300"/>
                </a:solidFill>
                <a:latin typeface="Georgia" panose="02040502050405020303" pitchFamily="18" charset="0"/>
              </a:rPr>
              <a:t>средний уровень </a:t>
            </a:r>
            <a:r>
              <a:rPr lang="ru-RU" b="1" dirty="0">
                <a:solidFill>
                  <a:srgbClr val="003300"/>
                </a:solidFill>
                <a:latin typeface="Georgia" panose="02040502050405020303" pitchFamily="18" charset="0"/>
              </a:rPr>
              <a:t>развития ребенка, поэтому не каждый воспитанник может в полной мере реализовать свои </a:t>
            </a:r>
            <a:r>
              <a:rPr lang="ru-RU" b="1" i="1" u="sng" dirty="0">
                <a:solidFill>
                  <a:srgbClr val="003300"/>
                </a:solidFill>
                <a:latin typeface="Georgia" panose="02040502050405020303" pitchFamily="18" charset="0"/>
              </a:rPr>
              <a:t>потенциальные возможности.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556792"/>
            <a:ext cx="8640960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solidFill>
                  <a:srgbClr val="006600"/>
                </a:solidFill>
                <a:latin typeface="Georgia" panose="02040502050405020303" pitchFamily="18" charset="0"/>
              </a:rPr>
              <a:t>В связи с этим  перед воспитателями, логопедами  психологами дошкольной образовательной организации стоит задача по </a:t>
            </a:r>
            <a:r>
              <a:rPr lang="ru-RU" b="1" i="1" u="sng" dirty="0" smtClean="0">
                <a:solidFill>
                  <a:srgbClr val="006600"/>
                </a:solidFill>
                <a:latin typeface="Georgia" panose="02040502050405020303" pitchFamily="18" charset="0"/>
              </a:rPr>
              <a:t>созданию оптимальных условий </a:t>
            </a:r>
            <a:r>
              <a:rPr lang="ru-RU" b="1" dirty="0" smtClean="0">
                <a:solidFill>
                  <a:srgbClr val="006600"/>
                </a:solidFill>
                <a:latin typeface="Georgia" panose="02040502050405020303" pitchFamily="18" charset="0"/>
              </a:rPr>
              <a:t>для реализации </a:t>
            </a:r>
            <a:r>
              <a:rPr lang="ru-RU" b="1" u="sng" dirty="0" smtClean="0">
                <a:solidFill>
                  <a:srgbClr val="006600"/>
                </a:solidFill>
                <a:latin typeface="Georgia" panose="02040502050405020303" pitchFamily="18" charset="0"/>
              </a:rPr>
              <a:t>потенциальных возможностей каждого воспитанника. </a:t>
            </a:r>
            <a:endParaRPr lang="ru-RU" u="sng" dirty="0" smtClean="0">
              <a:solidFill>
                <a:srgbClr val="0066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8861" y="2828836"/>
            <a:ext cx="85596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i="1" dirty="0" smtClean="0">
                <a:solidFill>
                  <a:srgbClr val="003300"/>
                </a:solidFill>
                <a:latin typeface="Georgia" panose="02040502050405020303" pitchFamily="18" charset="0"/>
                <a:cs typeface="+mn-cs"/>
              </a:rPr>
              <a:t>Одним из решений в данной ситуации является составление и реализация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i="1" dirty="0" smtClean="0">
                <a:solidFill>
                  <a:srgbClr val="990000"/>
                </a:solidFill>
                <a:latin typeface="Georgia" panose="02040502050405020303" pitchFamily="18" charset="0"/>
                <a:cs typeface="+mn-cs"/>
              </a:rPr>
              <a:t>индивидуального образовательного маршрута</a:t>
            </a:r>
            <a:endParaRPr lang="ru-RU" sz="2400" b="1" i="1" dirty="0">
              <a:solidFill>
                <a:srgbClr val="990000"/>
              </a:solidFill>
              <a:latin typeface="Georgia" panose="02040502050405020303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630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058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rgbClr val="006600"/>
                </a:solidFill>
                <a:latin typeface="Georgia" panose="02040502050405020303" pitchFamily="18" charset="0"/>
              </a:rPr>
              <a:t>Что такое</a:t>
            </a:r>
            <a:br>
              <a:rPr lang="ru-RU" sz="2400" dirty="0" smtClean="0">
                <a:solidFill>
                  <a:srgbClr val="006600"/>
                </a:solidFill>
                <a:latin typeface="Georgia" panose="02040502050405020303" pitchFamily="18" charset="0"/>
              </a:rPr>
            </a:br>
            <a:r>
              <a:rPr lang="ru-RU" sz="2400" dirty="0" smtClean="0">
                <a:solidFill>
                  <a:srgbClr val="006600"/>
                </a:solidFill>
                <a:latin typeface="Georgia" panose="02040502050405020303" pitchFamily="18" charset="0"/>
              </a:rPr>
              <a:t> </a:t>
            </a:r>
            <a:r>
              <a:rPr lang="ru-RU" sz="2400" u="sng" dirty="0" smtClean="0">
                <a:solidFill>
                  <a:srgbClr val="006600"/>
                </a:solidFill>
                <a:latin typeface="Georgia" panose="02040502050405020303" pitchFamily="18" charset="0"/>
              </a:rPr>
              <a:t>Индивидуальный образовательный маршрут? </a:t>
            </a:r>
            <a:endParaRPr lang="ru-RU" sz="2400" u="sng" dirty="0">
              <a:solidFill>
                <a:srgbClr val="00660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6584" y="1124743"/>
            <a:ext cx="8767903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i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ИОМ - </a:t>
            </a:r>
            <a:r>
              <a:rPr lang="ru-RU" sz="2400" b="1" i="1" dirty="0">
                <a:solidFill>
                  <a:srgbClr val="003300"/>
                </a:solidFill>
                <a:latin typeface="Georgia" panose="02040502050405020303" pitchFamily="18" charset="0"/>
              </a:rPr>
              <a:t>это персональный путь реализации </a:t>
            </a:r>
            <a:r>
              <a:rPr lang="ru-RU" sz="2400" b="1" i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личностного </a:t>
            </a:r>
            <a:r>
              <a:rPr lang="ru-RU" sz="2400" b="1" i="1" dirty="0">
                <a:solidFill>
                  <a:srgbClr val="003300"/>
                </a:solidFill>
                <a:latin typeface="Georgia" panose="02040502050405020303" pitchFamily="18" charset="0"/>
              </a:rPr>
              <a:t>потенциала ребенка (воспитанника) в образовании и обучении</a:t>
            </a:r>
            <a:r>
              <a:rPr lang="ru-RU" sz="2400" b="1" i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:</a:t>
            </a:r>
            <a:endParaRPr lang="ru-RU" sz="2400" b="1" i="1" dirty="0">
              <a:solidFill>
                <a:srgbClr val="00330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052825" y="2356717"/>
            <a:ext cx="6984776" cy="1033272"/>
          </a:xfrm>
          <a:prstGeom prst="horizontalScroll">
            <a:avLst/>
          </a:prstGeom>
          <a:ln w="19050">
            <a:solidFill>
              <a:srgbClr val="0033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Интеллектуального</a:t>
            </a:r>
            <a:endParaRPr lang="ru-RU" sz="2000" dirty="0">
              <a:solidFill>
                <a:srgbClr val="003300"/>
              </a:solidFill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1052825" y="3315025"/>
            <a:ext cx="6984776" cy="1033272"/>
          </a:xfrm>
          <a:prstGeom prst="horizontalScroll">
            <a:avLst/>
          </a:prstGeom>
          <a:ln w="19050">
            <a:solidFill>
              <a:srgbClr val="0033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Эмоционально-волевого</a:t>
            </a:r>
            <a:endParaRPr lang="ru-RU" sz="2000" dirty="0">
              <a:solidFill>
                <a:srgbClr val="003300"/>
              </a:solidFill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1060636" y="4282081"/>
            <a:ext cx="6984776" cy="1033272"/>
          </a:xfrm>
          <a:prstGeom prst="horizontalScroll">
            <a:avLst/>
          </a:prstGeom>
          <a:ln w="19050">
            <a:solidFill>
              <a:srgbClr val="0033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Деятельностного</a:t>
            </a:r>
            <a:endParaRPr lang="ru-RU" sz="2000" dirty="0">
              <a:solidFill>
                <a:srgbClr val="003300"/>
              </a:solidFill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1052825" y="5315353"/>
            <a:ext cx="6984776" cy="1033272"/>
          </a:xfrm>
          <a:prstGeom prst="horizontalScroll">
            <a:avLst/>
          </a:prstGeom>
          <a:ln w="28575">
            <a:solidFill>
              <a:srgbClr val="0033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Нравственно-духовного</a:t>
            </a:r>
            <a:endParaRPr lang="ru-RU" sz="2000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17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208912" cy="79208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rgbClr val="003300"/>
                </a:solidFill>
                <a:latin typeface="Georgia" panose="02040502050405020303" pitchFamily="18" charset="0"/>
              </a:rPr>
              <a:t>Для чего необходим</a:t>
            </a:r>
            <a:br>
              <a:rPr lang="ru-RU" sz="2800" dirty="0" smtClean="0">
                <a:solidFill>
                  <a:srgbClr val="003300"/>
                </a:solidFill>
                <a:latin typeface="Georgia" panose="02040502050405020303" pitchFamily="18" charset="0"/>
              </a:rPr>
            </a:br>
            <a:r>
              <a:rPr lang="ru-RU" sz="2800" dirty="0" smtClean="0">
                <a:solidFill>
                  <a:srgbClr val="003300"/>
                </a:solidFill>
                <a:latin typeface="Georgia" panose="02040502050405020303" pitchFamily="18" charset="0"/>
              </a:rPr>
              <a:t> Индивидуальный маршрут дошкольника? </a:t>
            </a:r>
            <a:endParaRPr lang="ru-RU" sz="2800" dirty="0">
              <a:solidFill>
                <a:srgbClr val="00330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9292" y="2276872"/>
            <a:ext cx="8208912" cy="37856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2400" b="1" dirty="0" smtClean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Создание </a:t>
            </a:r>
            <a:r>
              <a:rPr lang="ru-RU" sz="2400" b="1" dirty="0">
                <a:solidFill>
                  <a:srgbClr val="003300"/>
                </a:solidFill>
                <a:latin typeface="Georgia" panose="02040502050405020303" pitchFamily="18" charset="0"/>
              </a:rPr>
              <a:t>в детском саду условий, способствующих </a:t>
            </a:r>
            <a:r>
              <a:rPr lang="ru-RU" sz="2400" b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990000"/>
                </a:solidFill>
                <a:latin typeface="Georgia" panose="02040502050405020303" pitchFamily="18" charset="0"/>
              </a:rPr>
              <a:t>позитивной </a:t>
            </a:r>
            <a:r>
              <a:rPr lang="ru-RU" sz="2400" b="1" dirty="0">
                <a:solidFill>
                  <a:srgbClr val="990000"/>
                </a:solidFill>
                <a:latin typeface="Georgia" panose="02040502050405020303" pitchFamily="18" charset="0"/>
              </a:rPr>
              <a:t>социализации </a:t>
            </a:r>
            <a:r>
              <a:rPr lang="ru-RU" sz="2400" b="1" dirty="0" smtClean="0">
                <a:solidFill>
                  <a:srgbClr val="990000"/>
                </a:solidFill>
                <a:latin typeface="Georgia" panose="02040502050405020303" pitchFamily="18" charset="0"/>
              </a:rPr>
              <a:t>дошкольников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rgbClr val="990000"/>
                </a:solidFill>
                <a:latin typeface="Georgia" panose="02040502050405020303" pitchFamily="18" charset="0"/>
              </a:rPr>
              <a:t>с</a:t>
            </a:r>
            <a:r>
              <a:rPr lang="ru-RU" sz="2400" b="1" dirty="0" smtClean="0">
                <a:solidFill>
                  <a:srgbClr val="990000"/>
                </a:solidFill>
                <a:latin typeface="Georgia" panose="02040502050405020303" pitchFamily="18" charset="0"/>
              </a:rPr>
              <a:t>оциально личностному развитию, </a:t>
            </a:r>
            <a:r>
              <a:rPr lang="ru-RU" sz="2400" b="1" i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которое неразрывно связано с общими процессами </a:t>
            </a:r>
            <a:r>
              <a:rPr lang="ru-RU" sz="2400" b="1" i="1" u="sng" dirty="0" smtClean="0">
                <a:solidFill>
                  <a:srgbClr val="003300"/>
                </a:solidFill>
                <a:latin typeface="Georgia" panose="02040502050405020303" pitchFamily="18" charset="0"/>
              </a:rPr>
              <a:t>интеллектуального, эмоционального, этетического, физического </a:t>
            </a:r>
            <a:r>
              <a:rPr lang="ru-RU" sz="2400" b="1" i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и других видов развития личности.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2400" b="1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196752"/>
            <a:ext cx="756084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rgbClr val="003300"/>
                </a:solidFill>
                <a:latin typeface="Georgia" panose="02040502050405020303" pitchFamily="18" charset="0"/>
              </a:rPr>
              <a:t>Основная цель создания индивидуального образовательного маршрута (ИОМ</a:t>
            </a:r>
            <a:r>
              <a:rPr lang="ru-RU" b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)</a:t>
            </a:r>
            <a:endParaRPr lang="ru-RU" dirty="0">
              <a:solidFill>
                <a:srgbClr val="0033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837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916832"/>
            <a:ext cx="8784976" cy="40934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• организация </a:t>
            </a:r>
            <a: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</a:rPr>
              <a:t>движения (развитие общей и мелкой моторики);</a:t>
            </a:r>
            <a:b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</a:rPr>
            </a:br>
            <a:r>
              <a:rPr lang="ru-RU" sz="2000" b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• развитие </a:t>
            </a:r>
            <a: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</a:rPr>
              <a:t>навыков (культурно-гигиенических и  </a:t>
            </a:r>
            <a:r>
              <a:rPr lang="ru-RU" sz="2000" b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социально-коммуникативных);</a:t>
            </a:r>
            <a: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</a:rPr>
              <a:t/>
            </a:r>
            <a:b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</a:rPr>
            </a:br>
            <a:r>
              <a:rPr lang="ru-RU" sz="2000" b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• формирование </a:t>
            </a:r>
            <a: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</a:rPr>
              <a:t>деятельности ребенка (манипулятивной, сенсорно-перцептивной, предметно-практической, игровой, продуктивных видов - лепки, аппликации, рисования);</a:t>
            </a:r>
            <a:b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</a:rPr>
            </a:br>
            <a:r>
              <a:rPr lang="ru-RU" sz="2000" b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• развитие </a:t>
            </a:r>
            <a: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</a:rPr>
              <a:t>речи (формирование чувственной основы речи, сенсомоторного механизма, речевых функций);</a:t>
            </a:r>
            <a:b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</a:rPr>
            </a:br>
            <a:r>
              <a:rPr lang="ru-RU" sz="2000" b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• формирование </a:t>
            </a:r>
            <a: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</a:rPr>
              <a:t>представлений об окружающем (предметном мире и социальных отношениях);</a:t>
            </a:r>
            <a:b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</a:rPr>
            </a:br>
            <a:r>
              <a:rPr lang="ru-RU" sz="2000" b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• формирование </a:t>
            </a:r>
            <a: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</a:rPr>
              <a:t>представлений о пространстве, времени и количестве.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60648"/>
            <a:ext cx="7920880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i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Исходя из Основной Общеобразовательной программы ДО,  </a:t>
            </a:r>
            <a:r>
              <a:rPr lang="ru-RU" sz="2400" b="1" i="1" dirty="0">
                <a:solidFill>
                  <a:srgbClr val="003300"/>
                </a:solidFill>
                <a:latin typeface="Georgia" panose="02040502050405020303" pitchFamily="18" charset="0"/>
              </a:rPr>
              <a:t>и</a:t>
            </a:r>
            <a:r>
              <a:rPr lang="ru-RU" sz="2400" b="1" i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ндивидуальный </a:t>
            </a:r>
            <a:r>
              <a:rPr lang="ru-RU" sz="2400" b="1" i="1" dirty="0">
                <a:solidFill>
                  <a:srgbClr val="003300"/>
                </a:solidFill>
                <a:latin typeface="Georgia" panose="02040502050405020303" pitchFamily="18" charset="0"/>
              </a:rPr>
              <a:t>образовательный </a:t>
            </a:r>
            <a:r>
              <a:rPr lang="ru-RU" sz="2400" b="1" i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маршрут может включать в себя следующие направления: </a:t>
            </a:r>
            <a:endParaRPr lang="ru-RU" sz="2400" i="1" dirty="0">
              <a:solidFill>
                <a:srgbClr val="0033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37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285860"/>
            <a:ext cx="8784976" cy="532453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i="1" dirty="0" smtClean="0">
                <a:solidFill>
                  <a:srgbClr val="E8B7B7">
                    <a:lumMod val="50000"/>
                  </a:srgbClr>
                </a:solidFill>
                <a:latin typeface="Georgia" panose="02040502050405020303" pitchFamily="18" charset="0"/>
              </a:rPr>
              <a:t>1 </a:t>
            </a:r>
            <a:r>
              <a:rPr lang="ru-RU" sz="2000" b="1" i="1" dirty="0">
                <a:solidFill>
                  <a:srgbClr val="E8B7B7">
                    <a:lumMod val="50000"/>
                  </a:srgbClr>
                </a:solidFill>
                <a:latin typeface="Georgia" panose="02040502050405020303" pitchFamily="18" charset="0"/>
              </a:rPr>
              <a:t>этап. Выбор: </a:t>
            </a:r>
            <a:r>
              <a:rPr lang="ru-RU" sz="2000" b="1" dirty="0">
                <a:solidFill>
                  <a:prstClr val="black"/>
                </a:solidFill>
                <a:latin typeface="Georgia" panose="02040502050405020303" pitchFamily="18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Georgia" panose="02040502050405020303" pitchFamily="18" charset="0"/>
              </a:rPr>
            </a:br>
            <a: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</a:rPr>
              <a:t>Коллегиальное решение для работы по построению индивидуального маршрута развития;</a:t>
            </a:r>
            <a:r>
              <a:rPr lang="ru-RU" sz="2000" b="1" dirty="0">
                <a:solidFill>
                  <a:prstClr val="black"/>
                </a:solidFill>
                <a:latin typeface="Georgia" panose="02040502050405020303" pitchFamily="18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Georgia" panose="02040502050405020303" pitchFamily="18" charset="0"/>
              </a:rPr>
            </a:br>
            <a:r>
              <a:rPr lang="ru-RU" sz="2000" b="1" i="1" dirty="0">
                <a:solidFill>
                  <a:srgbClr val="E8B7B7">
                    <a:lumMod val="50000"/>
                  </a:srgbClr>
                </a:solidFill>
                <a:latin typeface="Georgia" panose="02040502050405020303" pitchFamily="18" charset="0"/>
              </a:rPr>
              <a:t>2 этап. Наблюдение: </a:t>
            </a:r>
            <a:r>
              <a:rPr lang="ru-RU" sz="2000" b="1" dirty="0">
                <a:solidFill>
                  <a:prstClr val="black"/>
                </a:solidFill>
                <a:latin typeface="Georgia" panose="02040502050405020303" pitchFamily="18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Georgia" panose="02040502050405020303" pitchFamily="18" charset="0"/>
              </a:rPr>
            </a:br>
            <a: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</a:rPr>
              <a:t>• Наблюдение за ребенком в организованной взрослым деятельности;</a:t>
            </a:r>
            <a:b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</a:rPr>
            </a:br>
            <a: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</a:rPr>
              <a:t>• Наблюдение за ребенком в свободной деятельности;</a:t>
            </a:r>
            <a:b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</a:rPr>
            </a:br>
            <a: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</a:rPr>
              <a:t>• Беседа о склонностях и предпочтениях ребенка с педагогами;</a:t>
            </a:r>
            <a:b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</a:rPr>
            </a:br>
            <a: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</a:rPr>
              <a:t>• Беседа о склонностях и предпочтениях ребенка с родителями;</a:t>
            </a:r>
            <a:r>
              <a:rPr lang="ru-RU" sz="2000" b="1" dirty="0">
                <a:solidFill>
                  <a:prstClr val="black"/>
                </a:solidFill>
                <a:latin typeface="Georgia" panose="02040502050405020303" pitchFamily="18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Georgia" panose="02040502050405020303" pitchFamily="18" charset="0"/>
              </a:rPr>
            </a:br>
            <a:r>
              <a:rPr lang="ru-RU" sz="2000" b="1" i="1" dirty="0">
                <a:solidFill>
                  <a:srgbClr val="E8B7B7">
                    <a:lumMod val="50000"/>
                  </a:srgbClr>
                </a:solidFill>
                <a:latin typeface="Georgia" panose="02040502050405020303" pitchFamily="18" charset="0"/>
              </a:rPr>
              <a:t>3 этап. Диагностика:</a:t>
            </a:r>
            <a:r>
              <a:rPr lang="ru-RU" sz="2000" b="1" dirty="0">
                <a:solidFill>
                  <a:prstClr val="black"/>
                </a:solidFill>
                <a:latin typeface="Georgia" panose="02040502050405020303" pitchFamily="18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Georgia" panose="02040502050405020303" pitchFamily="18" charset="0"/>
              </a:rPr>
            </a:br>
            <a:r>
              <a:rPr lang="ru-RU" sz="2000" b="1" dirty="0">
                <a:solidFill>
                  <a:prstClr val="black"/>
                </a:solidFill>
                <a:latin typeface="Georgia" panose="02040502050405020303" pitchFamily="18" charset="0"/>
              </a:rPr>
              <a:t>• </a:t>
            </a:r>
            <a: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</a:rPr>
              <a:t>Определение «проблемных» и «успешных» зон развития (углубленное диагностическое обследование)</a:t>
            </a:r>
            <a:b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</a:rPr>
            </a:br>
            <a: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</a:rPr>
              <a:t>• Построение маршрута с ориентированием на зону ближайшего развития ребенка</a:t>
            </a:r>
            <a:b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</a:rPr>
            </a:br>
            <a:r>
              <a:rPr lang="ru-RU" sz="2000" b="1" dirty="0">
                <a:solidFill>
                  <a:srgbClr val="003300"/>
                </a:solidFill>
                <a:latin typeface="Georgia" panose="02040502050405020303" pitchFamily="18" charset="0"/>
              </a:rPr>
              <a:t>• Подбор методик, определение методов и приемов </a:t>
            </a:r>
            <a:r>
              <a:rPr lang="ru-RU" sz="2000" b="1" dirty="0" smtClean="0">
                <a:solidFill>
                  <a:srgbClr val="003300"/>
                </a:solidFill>
                <a:latin typeface="Georgia" panose="02040502050405020303" pitchFamily="18" charset="0"/>
              </a:rPr>
              <a:t>работы</a:t>
            </a:r>
            <a:endParaRPr lang="ru-RU" sz="2000" b="1" dirty="0">
              <a:solidFill>
                <a:srgbClr val="00330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285728"/>
            <a:ext cx="8786874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solidFill>
                  <a:prstClr val="black"/>
                </a:solidFill>
                <a:latin typeface="Georgia" panose="02040502050405020303" pitchFamily="18" charset="0"/>
              </a:rPr>
              <a:t>Особенности работы воспитателя по созданию индивидуального маршрута ребенка</a:t>
            </a:r>
            <a:endParaRPr lang="ru-RU" sz="20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466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500042"/>
            <a:ext cx="8286808" cy="2862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E8B7B7">
                    <a:lumMod val="50000"/>
                  </a:srgbClr>
                </a:solidFill>
                <a:latin typeface="Georgia" pitchFamily="18" charset="0"/>
              </a:rPr>
              <a:t>4 этап. Работа:</a:t>
            </a:r>
            <a:r>
              <a:rPr lang="ru-RU" sz="2000" b="1" dirty="0" smtClean="0">
                <a:solidFill>
                  <a:srgbClr val="003300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003300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rgbClr val="003300"/>
                </a:solidFill>
                <a:latin typeface="Georgia" pitchFamily="18" charset="0"/>
              </a:rPr>
              <a:t>• Подбор индивидуальных заданий</a:t>
            </a:r>
            <a:br>
              <a:rPr lang="ru-RU" sz="2000" b="1" dirty="0" smtClean="0">
                <a:solidFill>
                  <a:srgbClr val="003300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rgbClr val="003300"/>
                </a:solidFill>
                <a:latin typeface="Georgia" pitchFamily="18" charset="0"/>
              </a:rPr>
              <a:t>• Связь с родителями и педагогами</a:t>
            </a:r>
            <a:br>
              <a:rPr lang="ru-RU" sz="2000" b="1" dirty="0" smtClean="0">
                <a:solidFill>
                  <a:srgbClr val="003300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rgbClr val="003300"/>
                </a:solidFill>
                <a:latin typeface="Georgia" pitchFamily="18" charset="0"/>
              </a:rPr>
              <a:t>• Домашние задания</a:t>
            </a:r>
            <a:br>
              <a:rPr lang="ru-RU" sz="2000" b="1" dirty="0" smtClean="0">
                <a:solidFill>
                  <a:srgbClr val="003300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rgbClr val="003300"/>
                </a:solidFill>
                <a:latin typeface="Georgia" pitchFamily="18" charset="0"/>
              </a:rPr>
              <a:t>• Корректировка задач, методов работы с ребенком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003300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003300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rgbClr val="E8B7B7">
                    <a:lumMod val="50000"/>
                  </a:srgbClr>
                </a:solidFill>
                <a:latin typeface="Georgia" pitchFamily="18" charset="0"/>
              </a:rPr>
              <a:t>5 этап. Контроль:</a:t>
            </a:r>
            <a:r>
              <a:rPr lang="ru-RU" sz="2000" b="1" dirty="0" smtClean="0">
                <a:solidFill>
                  <a:srgbClr val="003300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003300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rgbClr val="003300"/>
                </a:solidFill>
                <a:latin typeface="Georgia" pitchFamily="18" charset="0"/>
              </a:rPr>
              <a:t>• Итоговая диагностика</a:t>
            </a:r>
            <a:br>
              <a:rPr lang="ru-RU" sz="2000" b="1" dirty="0" smtClean="0">
                <a:solidFill>
                  <a:srgbClr val="003300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rgbClr val="003300"/>
                </a:solidFill>
                <a:latin typeface="Georgia" pitchFamily="18" charset="0"/>
              </a:rPr>
              <a:t>• Представление работ ребенка на мероприятиях ДОО</a:t>
            </a:r>
            <a:endParaRPr lang="ru-RU" sz="2000" b="1" dirty="0">
              <a:solidFill>
                <a:srgbClr val="0033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207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20">
  <a:themeElements>
    <a:clrScheme name="238TGp_spraut_light _v2 1">
      <a:dk1>
        <a:srgbClr val="000000"/>
      </a:dk1>
      <a:lt1>
        <a:srgbClr val="FFFFFF"/>
      </a:lt1>
      <a:dk2>
        <a:srgbClr val="1367BB"/>
      </a:dk2>
      <a:lt2>
        <a:srgbClr val="C0C0C0"/>
      </a:lt2>
      <a:accent1>
        <a:srgbClr val="009999"/>
      </a:accent1>
      <a:accent2>
        <a:srgbClr val="E06918"/>
      </a:accent2>
      <a:accent3>
        <a:srgbClr val="FFFFFF"/>
      </a:accent3>
      <a:accent4>
        <a:srgbClr val="000000"/>
      </a:accent4>
      <a:accent5>
        <a:srgbClr val="AACACA"/>
      </a:accent5>
      <a:accent6>
        <a:srgbClr val="CB5E15"/>
      </a:accent6>
      <a:hlink>
        <a:srgbClr val="4CC737"/>
      </a:hlink>
      <a:folHlink>
        <a:srgbClr val="90A8B0"/>
      </a:folHlink>
    </a:clrScheme>
    <a:fontScheme name="238TGp_spraut_light _v2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238TGp_spraut_light _v2 1">
        <a:dk1>
          <a:srgbClr val="000000"/>
        </a:dk1>
        <a:lt1>
          <a:srgbClr val="FFFFFF"/>
        </a:lt1>
        <a:dk2>
          <a:srgbClr val="1367BB"/>
        </a:dk2>
        <a:lt2>
          <a:srgbClr val="C0C0C0"/>
        </a:lt2>
        <a:accent1>
          <a:srgbClr val="009999"/>
        </a:accent1>
        <a:accent2>
          <a:srgbClr val="E0691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CB5E15"/>
        </a:accent6>
        <a:hlink>
          <a:srgbClr val="4CC737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38TGp_spraut_light _v2 2">
        <a:dk1>
          <a:srgbClr val="30311D"/>
        </a:dk1>
        <a:lt1>
          <a:srgbClr val="FFFFFF"/>
        </a:lt1>
        <a:dk2>
          <a:srgbClr val="FF6600"/>
        </a:dk2>
        <a:lt2>
          <a:srgbClr val="C0C0C0"/>
        </a:lt2>
        <a:accent1>
          <a:srgbClr val="3FB564"/>
        </a:accent1>
        <a:accent2>
          <a:srgbClr val="15A2E9"/>
        </a:accent2>
        <a:accent3>
          <a:srgbClr val="FFFFFF"/>
        </a:accent3>
        <a:accent4>
          <a:srgbClr val="272817"/>
        </a:accent4>
        <a:accent5>
          <a:srgbClr val="AFD7B8"/>
        </a:accent5>
        <a:accent6>
          <a:srgbClr val="1292D3"/>
        </a:accent6>
        <a:hlink>
          <a:srgbClr val="F5B821"/>
        </a:hlink>
        <a:folHlink>
          <a:srgbClr val="A1A18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38TGp_spraut_light _v2 3">
        <a:dk1>
          <a:srgbClr val="30311D"/>
        </a:dk1>
        <a:lt1>
          <a:srgbClr val="FFFFFF"/>
        </a:lt1>
        <a:dk2>
          <a:srgbClr val="44808E"/>
        </a:dk2>
        <a:lt2>
          <a:srgbClr val="DDDDDD"/>
        </a:lt2>
        <a:accent1>
          <a:srgbClr val="D24F4C"/>
        </a:accent1>
        <a:accent2>
          <a:srgbClr val="276EEF"/>
        </a:accent2>
        <a:accent3>
          <a:srgbClr val="FFFFFF"/>
        </a:accent3>
        <a:accent4>
          <a:srgbClr val="272817"/>
        </a:accent4>
        <a:accent5>
          <a:srgbClr val="E5B2B2"/>
        </a:accent5>
        <a:accent6>
          <a:srgbClr val="2263D9"/>
        </a:accent6>
        <a:hlink>
          <a:srgbClr val="64C3F2"/>
        </a:hlink>
        <a:folHlink>
          <a:srgbClr val="A1A18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Паркет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5210</TotalTime>
  <Words>1145</Words>
  <Application>Microsoft Office PowerPoint</Application>
  <PresentationFormat>Экран (4:3)</PresentationFormat>
  <Paragraphs>102</Paragraphs>
  <Slides>20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1" baseType="lpstr">
      <vt:lpstr>Arial</vt:lpstr>
      <vt:lpstr>Calibri</vt:lpstr>
      <vt:lpstr>Georgia</vt:lpstr>
      <vt:lpstr>Times New Roman</vt:lpstr>
      <vt:lpstr>Tw Cen MT</vt:lpstr>
      <vt:lpstr>Verdana</vt:lpstr>
      <vt:lpstr>Wingdings</vt:lpstr>
      <vt:lpstr>Тема Office</vt:lpstr>
      <vt:lpstr>Тема20</vt:lpstr>
      <vt:lpstr>Паркет</vt:lpstr>
      <vt:lpstr>Image</vt:lpstr>
      <vt:lpstr>Презентация PowerPoint</vt:lpstr>
      <vt:lpstr>Презентация PowerPoint</vt:lpstr>
      <vt:lpstr>Презентация PowerPoint</vt:lpstr>
      <vt:lpstr>Презентация PowerPoint</vt:lpstr>
      <vt:lpstr>Что такое  Индивидуальный образовательный маршрут? </vt:lpstr>
      <vt:lpstr>Для чего необходим  Индивидуальный маршрут дошкольника?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Черноиванова Наталья</dc:creator>
  <cp:lastModifiedBy>ds7</cp:lastModifiedBy>
  <cp:revision>656</cp:revision>
  <dcterms:created xsi:type="dcterms:W3CDTF">2013-09-03T10:23:08Z</dcterms:created>
  <dcterms:modified xsi:type="dcterms:W3CDTF">2017-04-21T12:17:57Z</dcterms:modified>
</cp:coreProperties>
</file>