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Default Extension="gif" ContentType="image/gif"/>
  <Override PartName="/ppt/comments/comment1.xml" ContentType="application/vnd.openxmlformats-officedocument.presentationml.comment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92" r:id="rId2"/>
  </p:sldMasterIdLst>
  <p:notesMasterIdLst>
    <p:notesMasterId r:id="rId35"/>
  </p:notesMasterIdLst>
  <p:sldIdLst>
    <p:sldId id="256" r:id="rId3"/>
    <p:sldId id="265" r:id="rId4"/>
    <p:sldId id="298" r:id="rId5"/>
    <p:sldId id="323" r:id="rId6"/>
    <p:sldId id="267" r:id="rId7"/>
    <p:sldId id="258" r:id="rId8"/>
    <p:sldId id="320" r:id="rId9"/>
    <p:sldId id="260" r:id="rId10"/>
    <p:sldId id="322" r:id="rId11"/>
    <p:sldId id="262" r:id="rId12"/>
    <p:sldId id="321" r:id="rId13"/>
    <p:sldId id="299" r:id="rId14"/>
    <p:sldId id="269" r:id="rId15"/>
    <p:sldId id="271" r:id="rId16"/>
    <p:sldId id="273" r:id="rId17"/>
    <p:sldId id="300" r:id="rId18"/>
    <p:sldId id="335" r:id="rId19"/>
    <p:sldId id="308" r:id="rId20"/>
    <p:sldId id="315" r:id="rId21"/>
    <p:sldId id="301" r:id="rId22"/>
    <p:sldId id="259" r:id="rId23"/>
    <p:sldId id="305" r:id="rId24"/>
    <p:sldId id="306" r:id="rId25"/>
    <p:sldId id="318" r:id="rId26"/>
    <p:sldId id="336" r:id="rId27"/>
    <p:sldId id="338" r:id="rId28"/>
    <p:sldId id="342" r:id="rId29"/>
    <p:sldId id="341" r:id="rId30"/>
    <p:sldId id="324" r:id="rId31"/>
    <p:sldId id="337" r:id="rId32"/>
    <p:sldId id="339" r:id="rId33"/>
    <p:sldId id="340" r:id="rId3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Раздел по умолчанию" id="{65B16112-8C2F-42CF-A9D2-36719B95E55B}">
          <p14:sldIdLst>
            <p14:sldId id="256"/>
          </p14:sldIdLst>
        </p14:section>
        <p14:section name="Раздел без заголовка" id="{797E3AE2-FF3A-456C-8FF2-30E1719641FD}">
          <p14:sldIdLst>
            <p14:sldId id="265"/>
            <p14:sldId id="298"/>
            <p14:sldId id="323"/>
            <p14:sldId id="267"/>
            <p14:sldId id="258"/>
            <p14:sldId id="320"/>
            <p14:sldId id="260"/>
            <p14:sldId id="322"/>
            <p14:sldId id="262"/>
            <p14:sldId id="321"/>
            <p14:sldId id="299"/>
            <p14:sldId id="269"/>
            <p14:sldId id="271"/>
            <p14:sldId id="273"/>
            <p14:sldId id="300"/>
            <p14:sldId id="335"/>
            <p14:sldId id="308"/>
            <p14:sldId id="315"/>
            <p14:sldId id="301"/>
            <p14:sldId id="303"/>
            <p14:sldId id="259"/>
            <p14:sldId id="328"/>
            <p14:sldId id="332"/>
            <p14:sldId id="330"/>
            <p14:sldId id="331"/>
            <p14:sldId id="304"/>
            <p14:sldId id="305"/>
            <p14:sldId id="306"/>
            <p14:sldId id="313"/>
            <p14:sldId id="318"/>
            <p14:sldId id="307"/>
            <p14:sldId id="336"/>
            <p14:sldId id="338"/>
            <p14:sldId id="342"/>
            <p14:sldId id="341"/>
            <p14:sldId id="324"/>
            <p14:sldId id="337"/>
            <p14:sldId id="339"/>
            <p14:sldId id="340"/>
            <p14:sldId id="291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Вася" initials="В" lastIdx="1" clrIdx="0">
    <p:extLst>
      <p:ext uri="{19B8F6BF-5375-455C-9EA6-DF929625EA0E}">
        <p15:presenceInfo xmlns:p15="http://schemas.microsoft.com/office/powerpoint/2012/main" xmlns="" userId="Вася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FF66"/>
    <a:srgbClr val="9999FF"/>
    <a:srgbClr val="FFFF99"/>
    <a:srgbClr val="FF9900"/>
    <a:srgbClr val="000000"/>
    <a:srgbClr val="9F0D0D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 horzBarState="maximized">
    <p:restoredLeft sz="21407" autoAdjust="0"/>
    <p:restoredTop sz="99424" autoAdjust="0"/>
  </p:normalViewPr>
  <p:slideViewPr>
    <p:cSldViewPr>
      <p:cViewPr varScale="1">
        <p:scale>
          <a:sx n="73" d="100"/>
          <a:sy n="73" d="100"/>
        </p:scale>
        <p:origin x="-102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commentAuthors" Target="commentAuthor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notesMaster" Target="notesMasters/notesMaster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6-03-02T16:18:03.003" idx="1">
    <p:pos x="10" y="10"/>
    <p:text/>
    <p:extLst>
      <p:ext uri="{C676402C-5697-4E1C-873F-D02D1690AC5C}">
        <p15:threadingInfo xmlns:p15="http://schemas.microsoft.com/office/powerpoint/2012/main" xmlns="" timeZoneBias="-18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4A625EE-32DC-4EA5-AC3F-2F150ED1DF64}" type="datetimeFigureOut">
              <a:rPr lang="ru-RU"/>
              <a:pPr>
                <a:defRPr/>
              </a:pPr>
              <a:t>18.03.2018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309ECAA-1168-4248-A3D5-1B0773D238C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/>
          </a:p>
        </p:txBody>
      </p:sp>
      <p:sp>
        <p:nvSpPr>
          <p:cNvPr id="19459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EF68535-AA0F-46A9-A39E-E9031832B8D7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/>
          </a:p>
        </p:txBody>
      </p:sp>
      <p:sp>
        <p:nvSpPr>
          <p:cNvPr id="29699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5733E36-8650-4F69-A71F-C9576C1F1505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G:\Presentations\NewYearBlueLight\NewYearBlueLightMain.jpg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4282" y="1071546"/>
            <a:ext cx="8501122" cy="1470025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none"/>
        </p:style>
        <p:txBody>
          <a:bodyPr>
            <a:normAutofit/>
          </a:bodyPr>
          <a:lstStyle>
            <a:lvl1pPr>
              <a:defRPr sz="6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28728" y="3071810"/>
            <a:ext cx="6400800" cy="78581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/>
          <a:lstStyle>
            <a:lvl1pPr marL="0" indent="0" algn="ctr">
              <a:buNone/>
              <a:defRPr b="1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F15DF6B7-6E5B-43C6-9BF0-0179A6083CB6}" type="datetimeFigureOut">
              <a:rPr lang="ru-RU"/>
              <a:pPr>
                <a:defRPr/>
              </a:pPr>
              <a:t>18.03.2018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B7351AB4-1137-44CD-AA4C-FE8B98C67F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904BD26F-F898-4C04-BE79-8E934C9C07EC}" type="datetimeFigureOut">
              <a:rPr lang="ru-RU"/>
              <a:pPr>
                <a:defRPr/>
              </a:pPr>
              <a:t>18.03.2018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95E5F32F-E90D-46AA-B1C6-2B2A4976E1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76400"/>
            <a:ext cx="7772400" cy="18288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21859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4DE5BD-2C27-4940-BC3C-3EC49CF91339}" type="datetimeFigureOut">
              <a:rPr lang="ru-RU"/>
              <a:pPr>
                <a:defRPr/>
              </a:pPr>
              <a:t>18.03.2018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3B1F38-43DC-43C1-8DBF-0E3A6B5703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6CB33C-BC36-4C58-8A4F-9A1D8C1AFD77}" type="datetimeFigureOut">
              <a:rPr lang="ru-RU"/>
              <a:pPr>
                <a:defRPr/>
              </a:pPr>
              <a:t>18.03.2018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89AEBE-92CD-4C72-866C-D0262A3A11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7BAD37-E14B-4810-8DAD-BB78BE5A2350}" type="datetimeFigureOut">
              <a:rPr lang="ru-RU"/>
              <a:pPr>
                <a:defRPr/>
              </a:pPr>
              <a:t>18.03.2018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75912B-D341-4839-A731-01D2FA6864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6E23A2-B797-472E-921C-41C009FB1A33}" type="datetimeFigureOut">
              <a:rPr lang="ru-RU"/>
              <a:pPr>
                <a:defRPr/>
              </a:pPr>
              <a:t>18.03.2018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61BAFA-F72E-4C0E-8777-37E7075851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7219A2-519D-44FB-BB96-7895307DD79A}" type="datetimeFigureOut">
              <a:rPr lang="ru-RU"/>
              <a:pPr>
                <a:defRPr/>
              </a:pPr>
              <a:t>18.03.2018</a:t>
            </a:fld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25488D-14CB-4D76-8B96-B810720CE3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D6462A-205D-4B2F-81E7-DB1DF80D20FB}" type="datetimeFigureOut">
              <a:rPr lang="ru-RU"/>
              <a:pPr>
                <a:defRPr/>
              </a:pPr>
              <a:t>18.03.2018</a:t>
            </a:fld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132252-8603-40DA-9556-A0936D9DA49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92F3DE-5CCB-4397-8AC3-D033FF82F151}" type="datetimeFigureOut">
              <a:rPr lang="ru-RU"/>
              <a:pPr>
                <a:defRPr/>
              </a:pPr>
              <a:t>18.03.2018</a:t>
            </a:fld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7A61BA-C7DF-4231-BDA2-D9BFE2EB18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904993-4497-4374-9D27-3E297DFBCA73}" type="datetimeFigureOut">
              <a:rPr lang="ru-RU"/>
              <a:pPr>
                <a:defRPr/>
              </a:pPr>
              <a:t>18.03.2018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6DC6B2-5B1B-42F3-B9A5-38AE71B0F1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740B5E15-4552-471E-8BB6-8C1684F72CDA}" type="datetimeFigureOut">
              <a:rPr lang="ru-RU"/>
              <a:pPr>
                <a:defRPr/>
              </a:pPr>
              <a:t>18.03.2018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4DCCD23B-ADA4-46DE-9E1D-AADD02B79D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1D6814-62F9-4268-87B9-D0CB242C0FFC}" type="datetimeFigureOut">
              <a:rPr lang="ru-RU"/>
              <a:pPr>
                <a:defRPr/>
              </a:pPr>
              <a:t>18.03.2018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B7A420-7A11-44E5-83DB-B3E1664D3C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24D4F5-5184-49B3-8DCF-B9F1F355CD73}" type="datetimeFigureOut">
              <a:rPr lang="ru-RU"/>
              <a:pPr>
                <a:defRPr/>
              </a:pPr>
              <a:t>18.03.2018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58EFAA-8B24-48DD-BF69-FE2E2C2A50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381000"/>
            <a:ext cx="2057400" cy="5715000"/>
          </a:xfrm>
        </p:spPr>
        <p:txBody>
          <a:bodyPr vert="eaVert"/>
          <a:lstStyle/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019800" cy="5715000"/>
          </a:xfrm>
        </p:spPr>
        <p:txBody>
          <a:bodyPr vert="eaVert"/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DADF1A-3BCF-4143-A39D-D23922549260}" type="datetimeFigureOut">
              <a:rPr lang="ru-RU"/>
              <a:pPr>
                <a:defRPr/>
              </a:pPr>
              <a:t>18.03.2018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112430-E57B-4536-B092-4BA81AA2AD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381000"/>
            <a:ext cx="8229600" cy="1371600"/>
          </a:xfrm>
        </p:spPr>
        <p:txBody>
          <a:bodyPr/>
          <a:lstStyle/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981200"/>
            <a:ext cx="4038600" cy="1981200"/>
          </a:xfrm>
        </p:spPr>
        <p:txBody>
          <a:bodyPr/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4038600" cy="1981200"/>
          </a:xfrm>
        </p:spPr>
        <p:txBody>
          <a:bodyPr/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57200" y="4114800"/>
            <a:ext cx="4038600" cy="1981200"/>
          </a:xfrm>
        </p:spPr>
        <p:txBody>
          <a:bodyPr/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8200" y="4114800"/>
            <a:ext cx="4038600" cy="1981200"/>
          </a:xfrm>
        </p:spPr>
        <p:txBody>
          <a:bodyPr/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F9EDDE-03A3-4CD6-9990-0112A44416F1}" type="datetimeFigureOut">
              <a:rPr lang="ru-RU"/>
              <a:pPr>
                <a:defRPr/>
              </a:pPr>
              <a:t>18.03.2018</a:t>
            </a:fld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CFDE76-7E99-4011-A833-63D6546999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71600"/>
          </a:xfrm>
        </p:spPr>
        <p:txBody>
          <a:bodyPr/>
          <a:lstStyle/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4038600" cy="1981200"/>
          </a:xfrm>
        </p:spPr>
        <p:txBody>
          <a:bodyPr/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4038600" cy="1981200"/>
          </a:xfrm>
        </p:spPr>
        <p:txBody>
          <a:bodyPr/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CD3999-5F79-433B-9CCB-9FD45F46C245}" type="datetimeFigureOut">
              <a:rPr lang="ru-RU"/>
              <a:pPr>
                <a:defRPr/>
              </a:pPr>
              <a:t>18.03.2018</a:t>
            </a:fld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16484C-F53C-430F-84D4-2235851DB7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7E5167C0-D860-4DC4-B85C-A15540D347DB}" type="datetimeFigureOut">
              <a:rPr lang="ru-RU"/>
              <a:pPr>
                <a:defRPr/>
              </a:pPr>
              <a:t>18.03.2018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F8041145-4E7D-418B-AAB8-A51B2B118DF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8415F17E-DE71-48BE-932F-0183C5C90CA1}" type="datetimeFigureOut">
              <a:rPr lang="ru-RU"/>
              <a:pPr>
                <a:defRPr/>
              </a:pPr>
              <a:t>18.03.2018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E5C806AE-DF16-48DC-9952-EC716C2D83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91F8DCF5-DFE1-4876-BAAA-5818DD415F1B}" type="datetimeFigureOut">
              <a:rPr lang="ru-RU"/>
              <a:pPr>
                <a:defRPr/>
              </a:pPr>
              <a:t>18.03.2018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598E8408-9ED0-480C-9A88-8F3580F704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E842278A-9B4F-4019-84A6-6BBD496E6227}" type="datetimeFigureOut">
              <a:rPr lang="ru-RU"/>
              <a:pPr>
                <a:defRPr/>
              </a:pPr>
              <a:t>18.03.2018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612A20BA-D631-45AE-8B2E-B22519070D6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CBA47F25-7661-4B33-A2EC-A48AB2AD7F51}" type="datetimeFigureOut">
              <a:rPr lang="ru-RU"/>
              <a:pPr>
                <a:defRPr/>
              </a:pPr>
              <a:t>18.03.2018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E1A10F05-8756-4855-BBB5-DF2DE38E848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C1FE23DC-3985-4058-BC18-AFF39CA4007B}" type="datetimeFigureOut">
              <a:rPr lang="ru-RU"/>
              <a:pPr>
                <a:defRPr/>
              </a:pPr>
              <a:t>18.03.2018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AC436CC8-07D9-479E-B434-243E8DBBA1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46132F44-F582-405C-AD62-3F420F64C39C}" type="datetimeFigureOut">
              <a:rPr lang="ru-RU"/>
              <a:pPr>
                <a:defRPr/>
              </a:pPr>
              <a:t>18.03.2018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C32E2C22-7FB7-4CE7-95F9-6BE10B7B0B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999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Presentations\NewYearBlueLight\NewYearBlueLightSlaid.jpg"/>
          <p:cNvPicPr>
            <a:picLocks noChangeAspect="1" noChangeArrowheads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8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i="1" kern="1200">
          <a:solidFill>
            <a:srgbClr val="0070C0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i="1">
          <a:solidFill>
            <a:srgbClr val="0070C0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i="1">
          <a:solidFill>
            <a:srgbClr val="0070C0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i="1">
          <a:solidFill>
            <a:srgbClr val="0070C0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i="1">
          <a:solidFill>
            <a:srgbClr val="0070C0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i="1">
          <a:solidFill>
            <a:srgbClr val="0070C0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i="1">
          <a:solidFill>
            <a:srgbClr val="0070C0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i="1">
          <a:solidFill>
            <a:srgbClr val="0070C0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i="1">
          <a:solidFill>
            <a:srgbClr val="0070C0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i="1" kern="1200">
          <a:solidFill>
            <a:srgbClr val="0070C0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i="1" kern="1200">
          <a:solidFill>
            <a:srgbClr val="0070C0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i="1" kern="1200">
          <a:solidFill>
            <a:srgbClr val="0070C0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i="1" kern="1200">
          <a:solidFill>
            <a:srgbClr val="0070C0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i="1" kern="1200">
          <a:solidFill>
            <a:srgbClr val="0070C0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9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810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208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2083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D9EEA0A9-8FF4-4AE8-9040-D13A6287449A}" type="datetimeFigureOut">
              <a:rPr lang="ru-RU"/>
              <a:pPr>
                <a:defRPr/>
              </a:pPr>
              <a:t>18.03.2018</a:t>
            </a:fld>
            <a:endParaRPr lang="ru-RU"/>
          </a:p>
        </p:txBody>
      </p:sp>
      <p:sp>
        <p:nvSpPr>
          <p:cNvPr id="12083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083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5F9E5502-E628-47A6-8CF0-2DA90064817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16" r:id="rId1"/>
    <p:sldLayoutId id="2147483715" r:id="rId2"/>
    <p:sldLayoutId id="2147483714" r:id="rId3"/>
    <p:sldLayoutId id="2147483713" r:id="rId4"/>
    <p:sldLayoutId id="2147483712" r:id="rId5"/>
    <p:sldLayoutId id="2147483711" r:id="rId6"/>
    <p:sldLayoutId id="2147483710" r:id="rId7"/>
    <p:sldLayoutId id="2147483709" r:id="rId8"/>
    <p:sldLayoutId id="2147483708" r:id="rId9"/>
    <p:sldLayoutId id="2147483707" r:id="rId10"/>
    <p:sldLayoutId id="2147483706" r:id="rId11"/>
    <p:sldLayoutId id="2147483705" r:id="rId12"/>
    <p:sldLayoutId id="2147483704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23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0.gi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323850" y="333375"/>
            <a:ext cx="8172450" cy="2238370"/>
          </a:xfrm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</a:pPr>
            <a:r>
              <a:rPr lang="ru-RU" b="1" dirty="0" smtClean="0">
                <a:solidFill>
                  <a:srgbClr val="FFFF66"/>
                </a:solidFill>
              </a:rPr>
              <a:t>Проект </a:t>
            </a:r>
            <a:endParaRPr lang="ru-RU" b="1" dirty="0">
              <a:solidFill>
                <a:srgbClr val="FFFF66"/>
              </a:solidFill>
            </a:endParaRPr>
          </a:p>
          <a:p>
            <a:pPr marL="0" indent="0" algn="ctr" eaLnBrk="1" hangingPunct="1">
              <a:buFont typeface="Wingdings" pitchFamily="2" charset="2"/>
              <a:buNone/>
            </a:pPr>
            <a:r>
              <a:rPr lang="ru-RU" sz="4400" b="1" dirty="0">
                <a:solidFill>
                  <a:srgbClr val="FFFF66"/>
                </a:solidFill>
              </a:rPr>
              <a:t>«8 марта – праздник мам и бабушек»</a:t>
            </a:r>
          </a:p>
          <a:p>
            <a:pPr marL="0" indent="0" algn="ctr" eaLnBrk="1" hangingPunct="1">
              <a:buFont typeface="Wingdings" pitchFamily="2" charset="2"/>
              <a:buNone/>
            </a:pPr>
            <a:endParaRPr lang="ru-RU" sz="4400" b="1" dirty="0">
              <a:solidFill>
                <a:srgbClr val="FFFF66"/>
              </a:solidFill>
            </a:endParaRPr>
          </a:p>
          <a:p>
            <a:pPr marL="0" indent="0" algn="ctr" eaLnBrk="1" hangingPunct="1">
              <a:buFont typeface="Wingdings" pitchFamily="2" charset="2"/>
              <a:buNone/>
            </a:pPr>
            <a:r>
              <a:rPr lang="ru-RU" sz="4800" b="1" dirty="0">
                <a:solidFill>
                  <a:srgbClr val="FFFF66"/>
                </a:solidFill>
              </a:rPr>
              <a:t>  </a:t>
            </a:r>
          </a:p>
          <a:p>
            <a:pPr marL="0" indent="0" algn="ctr" eaLnBrk="1" hangingPunct="1">
              <a:buFont typeface="Wingdings" pitchFamily="2" charset="2"/>
              <a:buNone/>
            </a:pPr>
            <a:endParaRPr lang="ru-RU" sz="4800" b="1" dirty="0">
              <a:solidFill>
                <a:srgbClr val="FFFF66"/>
              </a:solidFill>
            </a:endParaRPr>
          </a:p>
          <a:p>
            <a:pPr marL="0" indent="0" algn="ctr" eaLnBrk="1" hangingPunct="1">
              <a:buFont typeface="Wingdings" pitchFamily="2" charset="2"/>
              <a:buNone/>
            </a:pPr>
            <a:endParaRPr lang="ru-RU" sz="2000" b="1" dirty="0">
              <a:solidFill>
                <a:srgbClr val="FFFF66"/>
              </a:solidFill>
            </a:endParaRPr>
          </a:p>
          <a:p>
            <a:pPr marL="0" indent="0" algn="ctr" eaLnBrk="1" hangingPunct="1">
              <a:buFont typeface="Wingdings" pitchFamily="2" charset="2"/>
              <a:buNone/>
            </a:pPr>
            <a:endParaRPr lang="ru-RU" sz="2000" b="1" dirty="0" smtClean="0">
              <a:solidFill>
                <a:srgbClr val="FFFF66"/>
              </a:solidFill>
            </a:endParaRPr>
          </a:p>
          <a:p>
            <a:pPr marL="0" indent="0" algn="ctr" eaLnBrk="1" hangingPunct="1">
              <a:buFont typeface="Wingdings" pitchFamily="2" charset="2"/>
              <a:buNone/>
            </a:pPr>
            <a:r>
              <a:rPr lang="ru-RU" sz="2000" b="1" dirty="0" smtClean="0">
                <a:solidFill>
                  <a:srgbClr val="FFFF66"/>
                </a:solidFill>
              </a:rPr>
              <a:t>Автор</a:t>
            </a:r>
            <a:r>
              <a:rPr lang="ru-RU" sz="2000" b="1" dirty="0">
                <a:solidFill>
                  <a:srgbClr val="FFFF66"/>
                </a:solidFill>
              </a:rPr>
              <a:t>: </a:t>
            </a:r>
            <a:r>
              <a:rPr lang="ru-RU" sz="2000" b="1" dirty="0" smtClean="0">
                <a:solidFill>
                  <a:srgbClr val="FFFF66"/>
                </a:solidFill>
              </a:rPr>
              <a:t>Ковалева О.Г. Фомичева Ю.В. воспитатели 1младшей </a:t>
            </a:r>
            <a:r>
              <a:rPr lang="ru-RU" sz="2000" b="1" dirty="0">
                <a:solidFill>
                  <a:srgbClr val="FFFF66"/>
                </a:solidFill>
              </a:rPr>
              <a:t>группы.</a:t>
            </a:r>
          </a:p>
          <a:p>
            <a:pPr marL="0" indent="0" algn="ctr" eaLnBrk="1" hangingPunct="1">
              <a:buFont typeface="Wingdings" pitchFamily="2" charset="2"/>
              <a:buNone/>
            </a:pPr>
            <a:endParaRPr lang="ru-RU" sz="2000" b="1" dirty="0">
              <a:solidFill>
                <a:srgbClr val="FFFF66"/>
              </a:solidFill>
            </a:endParaRPr>
          </a:p>
          <a:p>
            <a:pPr marL="0" indent="0" algn="ctr" eaLnBrk="1" hangingPunct="1">
              <a:buFont typeface="Wingdings" pitchFamily="2" charset="2"/>
              <a:buNone/>
            </a:pPr>
            <a:endParaRPr lang="ru-RU" sz="2000" b="1" dirty="0">
              <a:solidFill>
                <a:srgbClr val="FFFF99"/>
              </a:solidFill>
            </a:endParaRPr>
          </a:p>
        </p:txBody>
      </p:sp>
      <p:pic>
        <p:nvPicPr>
          <p:cNvPr id="28674" name="Picture 12" descr="cKH0YAkrHY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0" y="2500306"/>
            <a:ext cx="9144000" cy="3071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 advTm="3000">
        <p14:reveal/>
      </p:transition>
    </mc:Choice>
    <mc:Fallback>
      <p:transition spd="slow" advTm="3000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3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072330" y="0"/>
            <a:ext cx="207167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684213" y="214290"/>
            <a:ext cx="6316679" cy="2357453"/>
          </a:xfrm>
        </p:spPr>
        <p:txBody>
          <a:bodyPr/>
          <a:lstStyle/>
          <a:p>
            <a:pPr eaLnBrk="1" hangingPunct="1">
              <a:defRPr/>
            </a:pPr>
            <a:r>
              <a:rPr lang="ru-RU" sz="3200" b="1" dirty="0">
                <a:solidFill>
                  <a:srgbClr val="002060"/>
                </a:solidFill>
              </a:rPr>
              <a:t>II  этап – основной </a:t>
            </a:r>
            <a:r>
              <a:rPr lang="ru-RU" sz="3200" b="1" dirty="0" smtClean="0">
                <a:solidFill>
                  <a:srgbClr val="002060"/>
                </a:solidFill>
              </a:rPr>
              <a:t/>
            </a:r>
            <a:br>
              <a:rPr lang="ru-RU" sz="3200" b="1" dirty="0" smtClean="0">
                <a:solidFill>
                  <a:srgbClr val="002060"/>
                </a:solidFill>
              </a:rPr>
            </a:br>
            <a:r>
              <a:rPr lang="ru-RU" sz="3200" b="1" dirty="0" smtClean="0">
                <a:solidFill>
                  <a:srgbClr val="002060"/>
                </a:solidFill>
              </a:rPr>
              <a:t>( </a:t>
            </a:r>
            <a:r>
              <a:rPr lang="ru-RU" sz="3200" b="1" dirty="0">
                <a:solidFill>
                  <a:srgbClr val="002060"/>
                </a:solidFill>
              </a:rPr>
              <a:t>практический)</a:t>
            </a:r>
            <a:br>
              <a:rPr lang="ru-RU" sz="3200" b="1" dirty="0">
                <a:solidFill>
                  <a:srgbClr val="002060"/>
                </a:solidFill>
              </a:rPr>
            </a:b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395289" y="2214554"/>
            <a:ext cx="6605604" cy="4071966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sz="2400" dirty="0">
                <a:solidFill>
                  <a:srgbClr val="002060"/>
                </a:solidFill>
              </a:rPr>
              <a:t>   </a:t>
            </a:r>
            <a:endParaRPr lang="ru-RU" sz="2400" dirty="0" smtClean="0">
              <a:solidFill>
                <a:srgbClr val="002060"/>
              </a:solidFill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dirty="0" smtClean="0">
                <a:solidFill>
                  <a:srgbClr val="002060"/>
                </a:solidFill>
              </a:rPr>
              <a:t>Внедрение </a:t>
            </a:r>
            <a:r>
              <a:rPr lang="ru-RU" dirty="0">
                <a:solidFill>
                  <a:srgbClr val="002060"/>
                </a:solidFill>
              </a:rPr>
              <a:t>в </a:t>
            </a:r>
            <a:r>
              <a:rPr lang="ru-RU" dirty="0" err="1">
                <a:solidFill>
                  <a:srgbClr val="002060"/>
                </a:solidFill>
              </a:rPr>
              <a:t>воспитательно</a:t>
            </a:r>
            <a:r>
              <a:rPr lang="ru-RU" dirty="0">
                <a:solidFill>
                  <a:srgbClr val="002060"/>
                </a:solidFill>
              </a:rPr>
              <a:t> – образовательный процесс  эффективных методов и приёмов по расширению знаний дошкольников о празднике</a:t>
            </a:r>
            <a:endParaRPr lang="ru-RU" dirty="0"/>
          </a:p>
        </p:txBody>
      </p:sp>
      <p:pic>
        <p:nvPicPr>
          <p:cNvPr id="38917" name="Picture 7" descr="flowers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27088" cy="827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381001"/>
            <a:ext cx="6173803" cy="833422"/>
          </a:xfrm>
        </p:spPr>
        <p:txBody>
          <a:bodyPr/>
          <a:lstStyle/>
          <a:p>
            <a:pPr>
              <a:defRPr/>
            </a:pPr>
            <a:r>
              <a:rPr lang="ru-RU" sz="3200" b="1" dirty="0">
                <a:solidFill>
                  <a:srgbClr val="002060"/>
                </a:solidFill>
              </a:rPr>
              <a:t>Домашние задания родителям:</a:t>
            </a:r>
          </a:p>
        </p:txBody>
      </p:sp>
      <p:sp>
        <p:nvSpPr>
          <p:cNvPr id="3993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357298"/>
            <a:ext cx="6929454" cy="4786346"/>
          </a:xfrm>
        </p:spPr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ru-RU" sz="1800" b="1" dirty="0" smtClean="0">
                <a:solidFill>
                  <a:schemeClr val="bg2"/>
                </a:solidFill>
                <a:effectLst/>
              </a:rPr>
              <a:t> </a:t>
            </a:r>
            <a:r>
              <a:rPr lang="ru-RU" sz="2400" b="1" dirty="0">
                <a:solidFill>
                  <a:schemeClr val="bg2"/>
                </a:solidFill>
                <a:effectLst/>
              </a:rPr>
              <a:t>поддерживать желание ребенка помочь взрослым дома; </a:t>
            </a:r>
          </a:p>
          <a:p>
            <a:r>
              <a:rPr lang="ru-RU" sz="2400" b="1" dirty="0">
                <a:solidFill>
                  <a:schemeClr val="bg2"/>
                </a:solidFill>
                <a:effectLst/>
              </a:rPr>
              <a:t>создать безопасные условия для деятельности;</a:t>
            </a:r>
          </a:p>
          <a:p>
            <a:r>
              <a:rPr lang="ru-RU" sz="2400" b="1" dirty="0">
                <a:solidFill>
                  <a:schemeClr val="bg2"/>
                </a:solidFill>
                <a:effectLst/>
              </a:rPr>
              <a:t>организовать с детьми беседы о семейных традициях, рассказать детям о профессии мамы и т.д.</a:t>
            </a:r>
          </a:p>
          <a:p>
            <a:r>
              <a:rPr lang="ru-RU" sz="2400" b="1" dirty="0">
                <a:solidFill>
                  <a:schemeClr val="bg2"/>
                </a:solidFill>
                <a:effectLst/>
              </a:rPr>
              <a:t>развивать инициативную речь детей во взаимодействиях со взрослыми и другими детьми;</a:t>
            </a:r>
          </a:p>
          <a:p>
            <a:r>
              <a:rPr lang="ru-RU" sz="2400" b="1" dirty="0">
                <a:solidFill>
                  <a:schemeClr val="bg2"/>
                </a:solidFill>
                <a:effectLst/>
              </a:rPr>
              <a:t>разучивание стихотворений к празднику. </a:t>
            </a:r>
            <a:endParaRPr lang="ru-RU" sz="2400" b="1" dirty="0" smtClean="0">
              <a:solidFill>
                <a:schemeClr val="bg2"/>
              </a:solidFill>
              <a:effectLst/>
            </a:endParaRPr>
          </a:p>
          <a:p>
            <a:endParaRPr lang="ru-RU" sz="2000" b="1" dirty="0">
              <a:solidFill>
                <a:schemeClr val="bg2"/>
              </a:solidFill>
              <a:effectLst/>
            </a:endParaRPr>
          </a:p>
          <a:p>
            <a:endParaRPr lang="ru-RU" dirty="0">
              <a:effectLst/>
            </a:endParaRPr>
          </a:p>
        </p:txBody>
      </p:sp>
      <p:pic>
        <p:nvPicPr>
          <p:cNvPr id="39939" name="Picture 5" descr="flowers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27088" cy="827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143768" y="0"/>
            <a:ext cx="200023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6818331" cy="1371600"/>
          </a:xfrm>
        </p:spPr>
        <p:txBody>
          <a:bodyPr/>
          <a:lstStyle/>
          <a:p>
            <a:pPr>
              <a:defRPr/>
            </a:pPr>
            <a:r>
              <a:rPr lang="ru-RU" sz="4000" b="1" dirty="0" smtClean="0">
                <a:solidFill>
                  <a:srgbClr val="002060"/>
                </a:solidFill>
              </a:rPr>
              <a:t>III </a:t>
            </a:r>
            <a:r>
              <a:rPr lang="ru-RU" sz="4000" b="1" dirty="0">
                <a:solidFill>
                  <a:srgbClr val="002060"/>
                </a:solidFill>
              </a:rPr>
              <a:t>этап- заключительный</a:t>
            </a:r>
          </a:p>
        </p:txBody>
      </p:sp>
      <p:sp>
        <p:nvSpPr>
          <p:cNvPr id="4096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0035" y="1571612"/>
            <a:ext cx="6643734" cy="5111750"/>
          </a:xfrm>
        </p:spPr>
        <p:txBody>
          <a:bodyPr/>
          <a:lstStyle/>
          <a:p>
            <a:pPr eaLnBrk="1" hangingPunct="1">
              <a:buFont typeface="Wingdings" pitchFamily="2" charset="2"/>
              <a:buChar char="v"/>
            </a:pPr>
            <a:r>
              <a:rPr lang="ru-RU" sz="1800" b="1" dirty="0">
                <a:solidFill>
                  <a:srgbClr val="002060"/>
                </a:solidFill>
                <a:effectLst/>
              </a:rPr>
              <a:t>Оформление результата проекта в виде презентации.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ru-RU" sz="1800" b="1" dirty="0" smtClean="0">
                <a:solidFill>
                  <a:srgbClr val="002060"/>
                </a:solidFill>
                <a:effectLst/>
              </a:rPr>
              <a:t> </a:t>
            </a:r>
            <a:r>
              <a:rPr lang="ru-RU" sz="1800" b="1" dirty="0" smtClean="0">
                <a:solidFill>
                  <a:schemeClr val="bg2"/>
                </a:solidFill>
                <a:effectLst/>
              </a:rPr>
              <a:t>Выставка </a:t>
            </a:r>
            <a:r>
              <a:rPr lang="ru-RU" sz="1800" b="1" dirty="0">
                <a:solidFill>
                  <a:schemeClr val="bg2"/>
                </a:solidFill>
                <a:effectLst/>
              </a:rPr>
              <a:t>изделий из пластилина «Пряники для </a:t>
            </a:r>
            <a:r>
              <a:rPr lang="ru-RU" sz="1800" b="1" dirty="0" smtClean="0">
                <a:solidFill>
                  <a:schemeClr val="bg2"/>
                </a:solidFill>
                <a:effectLst/>
              </a:rPr>
              <a:t> </a:t>
            </a:r>
            <a:r>
              <a:rPr lang="ru-RU" sz="1800" b="1" dirty="0">
                <a:solidFill>
                  <a:schemeClr val="bg2"/>
                </a:solidFill>
                <a:effectLst/>
              </a:rPr>
              <a:t>бабушек »</a:t>
            </a:r>
            <a:endParaRPr lang="ru-RU" sz="1800" b="1" dirty="0">
              <a:solidFill>
                <a:srgbClr val="002060"/>
              </a:solidFill>
              <a:effectLst/>
            </a:endParaRPr>
          </a:p>
          <a:p>
            <a:pPr eaLnBrk="1" hangingPunct="1">
              <a:buFont typeface="Wingdings" pitchFamily="2" charset="2"/>
              <a:buChar char="v"/>
            </a:pPr>
            <a:r>
              <a:rPr lang="ru-RU" sz="1800" b="1" dirty="0" smtClean="0">
                <a:solidFill>
                  <a:srgbClr val="002060"/>
                </a:solidFill>
                <a:effectLst/>
              </a:rPr>
              <a:t> </a:t>
            </a:r>
            <a:r>
              <a:rPr lang="ru-RU" sz="1800" b="1" dirty="0">
                <a:solidFill>
                  <a:srgbClr val="002060"/>
                </a:solidFill>
                <a:effectLst/>
              </a:rPr>
              <a:t>«Поздравительная </a:t>
            </a:r>
            <a:r>
              <a:rPr lang="ru-RU" sz="1800" b="1" dirty="0" smtClean="0">
                <a:solidFill>
                  <a:srgbClr val="002060"/>
                </a:solidFill>
                <a:effectLst/>
              </a:rPr>
              <a:t>открытка </a:t>
            </a:r>
            <a:r>
              <a:rPr lang="ru-RU" sz="1800" b="1" dirty="0">
                <a:solidFill>
                  <a:srgbClr val="002060"/>
                </a:solidFill>
                <a:effectLst/>
              </a:rPr>
              <a:t>к 8 марта» (аппликация).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ru-RU" sz="1800" b="1" dirty="0" smtClean="0">
                <a:solidFill>
                  <a:srgbClr val="002060"/>
                </a:solidFill>
                <a:effectLst/>
              </a:rPr>
              <a:t>  Проведение </a:t>
            </a:r>
            <a:r>
              <a:rPr lang="ru-RU" sz="1800" b="1" dirty="0">
                <a:solidFill>
                  <a:srgbClr val="002060"/>
                </a:solidFill>
                <a:effectLst/>
              </a:rPr>
              <a:t>итогового мероприятия – праздничный утренник «Мамин день».</a:t>
            </a:r>
          </a:p>
        </p:txBody>
      </p:sp>
      <p:pic>
        <p:nvPicPr>
          <p:cNvPr id="40963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215206" y="0"/>
            <a:ext cx="192879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4" name="Picture 8" descr="http://www.detsad14.ru/images/library/8marta/small531foto9_531531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143108" y="4023891"/>
            <a:ext cx="2857520" cy="2614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5" name="Picture 9" descr="flowers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0" y="357166"/>
            <a:ext cx="755650" cy="755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5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215206" y="0"/>
            <a:ext cx="192879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79388" y="1484313"/>
            <a:ext cx="6821504" cy="5373687"/>
          </a:xfrm>
        </p:spPr>
        <p:txBody>
          <a:bodyPr>
            <a:normAutofit/>
          </a:bodyPr>
          <a:lstStyle/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4800" b="1" dirty="0">
                <a:solidFill>
                  <a:srgbClr val="FF0000"/>
                </a:solidFill>
              </a:rPr>
              <a:t>Содержание работы  в процессе реализации проекта.</a:t>
            </a:r>
            <a:r>
              <a:rPr lang="ru-RU" sz="4800" dirty="0">
                <a:solidFill>
                  <a:srgbClr val="FF0000"/>
                </a:solidFill>
              </a:rPr>
              <a:t/>
            </a:r>
            <a:br>
              <a:rPr lang="ru-RU" sz="4800" dirty="0">
                <a:solidFill>
                  <a:srgbClr val="FF0000"/>
                </a:solidFill>
              </a:rPr>
            </a:br>
            <a:endParaRPr lang="ru-RU" sz="4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advTm="2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68313" y="333375"/>
            <a:ext cx="7354887" cy="719138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b="1" dirty="0">
                <a:solidFill>
                  <a:srgbClr val="002060"/>
                </a:solidFill>
              </a:rPr>
              <a:t>ОО «ПОЗНАНИЕ»</a:t>
            </a:r>
            <a:r>
              <a:rPr lang="ru-RU" sz="3100" b="1" dirty="0">
                <a:solidFill>
                  <a:srgbClr val="002060"/>
                </a:solidFill>
              </a:rPr>
              <a:t/>
            </a:r>
            <a:br>
              <a:rPr lang="ru-RU" sz="3100" b="1" dirty="0">
                <a:solidFill>
                  <a:srgbClr val="002060"/>
                </a:solidFill>
              </a:rPr>
            </a:b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68313" y="981075"/>
            <a:ext cx="8280400" cy="2733677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sz="2400" b="1" dirty="0">
                <a:solidFill>
                  <a:srgbClr val="002060"/>
                </a:solidFill>
              </a:rPr>
              <a:t>Формирование целостной картины мира</a:t>
            </a:r>
          </a:p>
          <a:p>
            <a:pPr>
              <a:buFont typeface="Wingdings" pitchFamily="2" charset="2"/>
              <a:buNone/>
            </a:pPr>
            <a:r>
              <a:rPr lang="ru-RU" sz="2400" b="1" dirty="0">
                <a:solidFill>
                  <a:srgbClr val="002060"/>
                </a:solidFill>
              </a:rPr>
              <a:t>Тема: </a:t>
            </a:r>
            <a:r>
              <a:rPr lang="ru-RU" sz="2400" b="1" i="1" dirty="0">
                <a:solidFill>
                  <a:srgbClr val="002060"/>
                </a:solidFill>
              </a:rPr>
              <a:t>«Мамы всякие нужны!» </a:t>
            </a:r>
          </a:p>
          <a:p>
            <a:pPr>
              <a:buFont typeface="Wingdings" pitchFamily="2" charset="2"/>
              <a:buNone/>
            </a:pPr>
            <a:r>
              <a:rPr lang="ru-RU" sz="2400" b="1" dirty="0">
                <a:solidFill>
                  <a:srgbClr val="002060"/>
                </a:solidFill>
              </a:rPr>
              <a:t>Цели: </a:t>
            </a:r>
            <a:r>
              <a:rPr lang="ru-RU" sz="2800" dirty="0"/>
              <a:t>познакомить с государственным праздником 8 Марта; воспитывать доброе отношение к маме и бабушке, желание заботиться о них, защищать, помогать. </a:t>
            </a:r>
            <a:endParaRPr lang="ru-RU" sz="2800" dirty="0" smtClean="0"/>
          </a:p>
          <a:p>
            <a:pPr>
              <a:buFont typeface="Wingdings" pitchFamily="2" charset="2"/>
              <a:buNone/>
            </a:pPr>
            <a:endParaRPr lang="ru-RU" sz="2800" dirty="0"/>
          </a:p>
          <a:p>
            <a:pPr>
              <a:buFont typeface="Wingdings" pitchFamily="2" charset="2"/>
              <a:buNone/>
            </a:pPr>
            <a:endParaRPr lang="ru-RU" sz="2000" dirty="0"/>
          </a:p>
        </p:txBody>
      </p:sp>
      <p:pic>
        <p:nvPicPr>
          <p:cNvPr id="4" name="Рисунок 3" descr="https://i.ytimg.com/vi/sNVVBOICIdA/maxresdefault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3857604"/>
            <a:ext cx="8643998" cy="2786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10000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79388" y="188913"/>
            <a:ext cx="8713787" cy="1079500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3600" b="1">
                <a:solidFill>
                  <a:srgbClr val="002060"/>
                </a:solidFill>
              </a:rPr>
              <a:t>Просмотр презентации</a:t>
            </a:r>
            <a:r>
              <a:rPr lang="ru-RU" sz="3600">
                <a:solidFill>
                  <a:srgbClr val="002060"/>
                </a:solidFill>
              </a:rPr>
              <a:t>: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2400">
                <a:solidFill>
                  <a:srgbClr val="002060"/>
                </a:solidFill>
              </a:rPr>
              <a:t>   </a:t>
            </a:r>
            <a:endParaRPr lang="ru-RU">
              <a:solidFill>
                <a:srgbClr val="002060"/>
              </a:solidFill>
            </a:endParaRPr>
          </a:p>
        </p:txBody>
      </p:sp>
      <p:pic>
        <p:nvPicPr>
          <p:cNvPr id="45058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00034" y="1214422"/>
            <a:ext cx="8072494" cy="5491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7283450" cy="1371600"/>
          </a:xfrm>
        </p:spPr>
        <p:txBody>
          <a:bodyPr/>
          <a:lstStyle/>
          <a:p>
            <a:pPr>
              <a:defRPr/>
            </a:pPr>
            <a:r>
              <a:rPr lang="ru-RU" sz="2800" b="1" dirty="0">
                <a:solidFill>
                  <a:srgbClr val="002060"/>
                </a:solidFill>
              </a:rPr>
              <a:t>ОО «КОММУНИКАЦИЯ.</a:t>
            </a:r>
            <a:br>
              <a:rPr lang="ru-RU" sz="2800" b="1" dirty="0">
                <a:solidFill>
                  <a:srgbClr val="002060"/>
                </a:solidFill>
              </a:rPr>
            </a:br>
            <a:r>
              <a:rPr lang="ru-RU" sz="2800" b="1" dirty="0">
                <a:solidFill>
                  <a:srgbClr val="002060"/>
                </a:solidFill>
              </a:rPr>
              <a:t>ЧТЕНИЕ ХУДОЖЕСТВЕННОЙ </a:t>
            </a:r>
            <a:r>
              <a:rPr lang="ru-RU" sz="2800" b="1" dirty="0" smtClean="0">
                <a:solidFill>
                  <a:srgbClr val="002060"/>
                </a:solidFill>
              </a:rPr>
              <a:t>ЛИТЕРАТУРЫ»</a:t>
            </a:r>
            <a:r>
              <a:rPr lang="ru-RU" sz="3100" b="1" dirty="0">
                <a:solidFill>
                  <a:srgbClr val="002060"/>
                </a:solidFill>
              </a:rPr>
              <a:t/>
            </a:r>
            <a:br>
              <a:rPr lang="ru-RU" sz="3100" b="1" dirty="0">
                <a:solidFill>
                  <a:srgbClr val="002060"/>
                </a:solidFill>
              </a:rPr>
            </a:br>
            <a:endParaRPr lang="ru-RU" sz="3100" b="1" dirty="0">
              <a:solidFill>
                <a:srgbClr val="002060"/>
              </a:solidFill>
            </a:endParaRPr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81200"/>
            <a:ext cx="6686568" cy="4114800"/>
          </a:xfrm>
        </p:spPr>
        <p:txBody>
          <a:bodyPr/>
          <a:lstStyle/>
          <a:p>
            <a:pPr>
              <a:buFont typeface="Wingdings" pitchFamily="2" charset="2"/>
              <a:buNone/>
              <a:defRPr/>
            </a:pPr>
            <a:r>
              <a:rPr lang="ru-RU" sz="2400" b="1" dirty="0">
                <a:solidFill>
                  <a:srgbClr val="002060"/>
                </a:solidFill>
              </a:rPr>
              <a:t>Тема: </a:t>
            </a:r>
            <a:r>
              <a:rPr lang="ru-RU" sz="2400" b="1" i="1" dirty="0">
                <a:solidFill>
                  <a:srgbClr val="002060"/>
                </a:solidFill>
              </a:rPr>
              <a:t>«Чтение стихотворения И. Косякова «Все она</a:t>
            </a:r>
            <a:r>
              <a:rPr lang="ru-RU" sz="2400" b="1" i="1" dirty="0" smtClean="0">
                <a:solidFill>
                  <a:srgbClr val="002060"/>
                </a:solidFill>
              </a:rPr>
              <a:t>»» </a:t>
            </a:r>
            <a:endParaRPr lang="ru-RU" sz="2400" b="1" i="1" dirty="0">
              <a:solidFill>
                <a:srgbClr val="002060"/>
              </a:solidFill>
            </a:endParaRPr>
          </a:p>
          <a:p>
            <a:pPr>
              <a:buFont typeface="Wingdings" pitchFamily="2" charset="2"/>
              <a:buNone/>
              <a:defRPr/>
            </a:pPr>
            <a:r>
              <a:rPr lang="ru-RU" sz="2400" b="1" dirty="0">
                <a:solidFill>
                  <a:srgbClr val="002060"/>
                </a:solidFill>
              </a:rPr>
              <a:t>Цели: </a:t>
            </a:r>
            <a:r>
              <a:rPr lang="ru-RU" sz="2000" dirty="0"/>
              <a:t>познакомить с новым стихотворением; совершенствовать диалогическую речь; формировать доброе отношение к своей маме</a:t>
            </a:r>
            <a:r>
              <a:rPr lang="ru-RU" sz="2000" b="1" dirty="0"/>
              <a:t> </a:t>
            </a:r>
          </a:p>
          <a:p>
            <a:pPr>
              <a:buFont typeface="Wingdings" pitchFamily="2" charset="2"/>
              <a:buNone/>
              <a:defRPr/>
            </a:pPr>
            <a:endParaRPr lang="ru-RU" sz="2000" b="1" dirty="0"/>
          </a:p>
          <a:p>
            <a:pPr>
              <a:buFont typeface="Wingdings" pitchFamily="2" charset="2"/>
              <a:buNone/>
              <a:defRPr/>
            </a:pPr>
            <a:r>
              <a:rPr lang="ru-RU" sz="2400" b="1" dirty="0">
                <a:solidFill>
                  <a:srgbClr val="002060"/>
                </a:solidFill>
              </a:rPr>
              <a:t>Тема: </a:t>
            </a:r>
            <a:r>
              <a:rPr lang="ru-RU" sz="2400" b="1" i="1" dirty="0">
                <a:solidFill>
                  <a:srgbClr val="002060"/>
                </a:solidFill>
              </a:rPr>
              <a:t>«Чтение стихотворений о маме». О. Высоцкая, Н. Саконская , М. Пляцковский</a:t>
            </a:r>
          </a:p>
          <a:p>
            <a:pPr>
              <a:buFont typeface="Wingdings" pitchFamily="2" charset="2"/>
              <a:buNone/>
              <a:defRPr/>
            </a:pPr>
            <a:r>
              <a:rPr lang="ru-RU" sz="2400" b="1" dirty="0">
                <a:solidFill>
                  <a:srgbClr val="002060"/>
                </a:solidFill>
              </a:rPr>
              <a:t>Цели: </a:t>
            </a:r>
            <a:r>
              <a:rPr lang="ru-RU" sz="2000" dirty="0"/>
              <a:t>приобщать детей к поэзии; развивать поэтический вкус, воспитывать любовь к маме.</a:t>
            </a:r>
          </a:p>
          <a:p>
            <a:pPr>
              <a:buFont typeface="Wingdings" pitchFamily="2" charset="2"/>
              <a:buNone/>
              <a:defRPr/>
            </a:pPr>
            <a:endParaRPr lang="ru-RU" sz="2000" dirty="0"/>
          </a:p>
        </p:txBody>
      </p:sp>
      <p:pic>
        <p:nvPicPr>
          <p:cNvPr id="48131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143768" y="0"/>
            <a:ext cx="228598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6543692" cy="976298"/>
          </a:xfrm>
        </p:spPr>
        <p:txBody>
          <a:bodyPr/>
          <a:lstStyle/>
          <a:p>
            <a:pPr>
              <a:defRPr/>
            </a:pPr>
            <a:r>
              <a:rPr lang="ru-RU" sz="3600" b="1" dirty="0">
                <a:solidFill>
                  <a:srgbClr val="002060"/>
                </a:solidFill>
              </a:rPr>
              <a:t>Творческое рассказывание</a:t>
            </a:r>
          </a:p>
        </p:txBody>
      </p:sp>
      <p:sp>
        <p:nvSpPr>
          <p:cNvPr id="1300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85860"/>
            <a:ext cx="6615130" cy="5429287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endParaRPr lang="ru-RU" sz="2400" dirty="0" smtClean="0">
              <a:solidFill>
                <a:srgbClr val="002060"/>
              </a:solidFill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2400" dirty="0" smtClean="0">
                <a:solidFill>
                  <a:srgbClr val="002060"/>
                </a:solidFill>
              </a:rPr>
              <a:t>«</a:t>
            </a:r>
            <a:r>
              <a:rPr lang="ru-RU" sz="2400" dirty="0">
                <a:solidFill>
                  <a:srgbClr val="002060"/>
                </a:solidFill>
              </a:rPr>
              <a:t>Моя любимая мама».</a:t>
            </a:r>
            <a:endParaRPr lang="ru-RU" sz="2000" dirty="0">
              <a:solidFill>
                <a:srgbClr val="002060"/>
              </a:solidFill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2000" dirty="0">
                <a:solidFill>
                  <a:srgbClr val="002060"/>
                </a:solidFill>
              </a:rPr>
              <a:t>    Цель: Формировать умения составлять описательный рассказ о маме с опорой на алгоритм. Учить правильно подбирать прилагательные и глаголы. Активизировать словарь. Развивать у детей доброе отношение и любовь к своей маме.   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2000" dirty="0">
                <a:solidFill>
                  <a:srgbClr val="002060"/>
                </a:solidFill>
              </a:rPr>
              <a:t>    </a:t>
            </a:r>
            <a:endParaRPr lang="ru-RU" sz="3000" b="1" dirty="0">
              <a:effectLst/>
            </a:endParaRPr>
          </a:p>
          <a:p>
            <a:pPr>
              <a:defRPr/>
            </a:pPr>
            <a:endParaRPr lang="ru-RU" dirty="0">
              <a:effectLst/>
            </a:endParaRPr>
          </a:p>
        </p:txBody>
      </p:sp>
      <p:pic>
        <p:nvPicPr>
          <p:cNvPr id="49155" name="Picture 8" descr="IM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214414" y="4071942"/>
            <a:ext cx="5072098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143768" y="0"/>
            <a:ext cx="200023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88913"/>
            <a:ext cx="6748480" cy="2519362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800" b="1" dirty="0">
                <a:solidFill>
                  <a:srgbClr val="002060"/>
                </a:solidFill>
                <a:effectLst/>
              </a:rPr>
              <a:t>    </a:t>
            </a:r>
          </a:p>
          <a:p>
            <a:pPr eaLnBrk="1" hangingPunct="1">
              <a:lnSpc>
                <a:spcPct val="80000"/>
              </a:lnSpc>
            </a:pPr>
            <a:r>
              <a:rPr lang="ru-RU" sz="3600" b="1" dirty="0" smtClean="0">
                <a:solidFill>
                  <a:srgbClr val="002060"/>
                </a:solidFill>
                <a:effectLst/>
              </a:rPr>
              <a:t> </a:t>
            </a:r>
            <a:r>
              <a:rPr lang="ru-RU" sz="3600" b="1" dirty="0">
                <a:solidFill>
                  <a:srgbClr val="002060"/>
                </a:solidFill>
                <a:effectLst/>
              </a:rPr>
              <a:t>Заучивание и чтение стихотворений о маме, бабушке и празднике 8 марта; </a:t>
            </a:r>
          </a:p>
          <a:p>
            <a:pPr eaLnBrk="1" hangingPunct="1">
              <a:lnSpc>
                <a:spcPct val="80000"/>
              </a:lnSpc>
            </a:pPr>
            <a:r>
              <a:rPr lang="ru-RU" sz="3600" b="1" dirty="0" smtClean="0">
                <a:solidFill>
                  <a:srgbClr val="002060"/>
                </a:solidFill>
                <a:effectLst/>
              </a:rPr>
              <a:t> </a:t>
            </a:r>
            <a:r>
              <a:rPr lang="ru-RU" sz="3600" b="1" dirty="0">
                <a:solidFill>
                  <a:srgbClr val="002060"/>
                </a:solidFill>
                <a:effectLst/>
              </a:rPr>
              <a:t>обсуждение пословиц, поговорок; </a:t>
            </a:r>
          </a:p>
          <a:p>
            <a:pPr eaLnBrk="1" hangingPunct="1">
              <a:lnSpc>
                <a:spcPct val="80000"/>
              </a:lnSpc>
            </a:pPr>
            <a:r>
              <a:rPr lang="ru-RU" sz="3600" b="1" dirty="0">
                <a:solidFill>
                  <a:srgbClr val="002060"/>
                </a:solidFill>
                <a:effectLst/>
              </a:rPr>
              <a:t> беседы: «Я и мама», </a:t>
            </a:r>
            <a:r>
              <a:rPr lang="ru-RU" sz="3600" b="1" dirty="0" smtClean="0">
                <a:solidFill>
                  <a:srgbClr val="002060"/>
                </a:solidFill>
                <a:effectLst/>
              </a:rPr>
              <a:t>«</a:t>
            </a:r>
            <a:r>
              <a:rPr lang="ru-RU" sz="3600" b="1" dirty="0">
                <a:solidFill>
                  <a:srgbClr val="002060"/>
                </a:solidFill>
                <a:effectLst/>
              </a:rPr>
              <a:t>Мамы есть у всех», «Моя любимая мама», «Как я помогаю маме», «В деревне </a:t>
            </a:r>
            <a:r>
              <a:rPr lang="ru-RU" sz="3600" b="1" dirty="0" smtClean="0">
                <a:solidFill>
                  <a:srgbClr val="002060"/>
                </a:solidFill>
                <a:effectLst/>
              </a:rPr>
              <a:t>у бабушки</a:t>
            </a:r>
            <a:endParaRPr lang="ru-RU" sz="3600" b="1" dirty="0">
              <a:solidFill>
                <a:srgbClr val="002060"/>
              </a:solidFill>
              <a:effectLst/>
            </a:endParaRPr>
          </a:p>
        </p:txBody>
      </p:sp>
      <p:pic>
        <p:nvPicPr>
          <p:cNvPr id="3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286644" y="0"/>
            <a:ext cx="185735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2819400" cy="1371600"/>
          </a:xfrm>
        </p:spPr>
        <p:txBody>
          <a:bodyPr/>
          <a:lstStyle/>
          <a:p>
            <a:r>
              <a:rPr lang="ru-RU" sz="2400" b="1" dirty="0">
                <a:solidFill>
                  <a:srgbClr val="002060"/>
                </a:solidFill>
                <a:effectLst/>
                <a:latin typeface="Arial" charset="0"/>
              </a:rPr>
              <a:t/>
            </a:r>
            <a:br>
              <a:rPr lang="ru-RU" sz="2400" b="1" dirty="0">
                <a:solidFill>
                  <a:srgbClr val="002060"/>
                </a:solidFill>
                <a:effectLst/>
                <a:latin typeface="Arial" charset="0"/>
              </a:rPr>
            </a:br>
            <a:r>
              <a:rPr lang="ru-RU" sz="2400" b="1" dirty="0">
                <a:solidFill>
                  <a:srgbClr val="002060"/>
                </a:solidFill>
                <a:effectLst/>
                <a:latin typeface="Arial" charset="0"/>
              </a:rPr>
              <a:t>Рассматривание </a:t>
            </a:r>
            <a:br>
              <a:rPr lang="ru-RU" sz="2400" b="1" dirty="0">
                <a:solidFill>
                  <a:srgbClr val="002060"/>
                </a:solidFill>
                <a:effectLst/>
                <a:latin typeface="Arial" charset="0"/>
              </a:rPr>
            </a:br>
            <a:r>
              <a:rPr lang="ru-RU" sz="2400" b="1" dirty="0">
                <a:solidFill>
                  <a:srgbClr val="002060"/>
                </a:solidFill>
                <a:effectLst/>
                <a:latin typeface="Arial" charset="0"/>
              </a:rPr>
              <a:t>тематического альбома </a:t>
            </a:r>
            <a:br>
              <a:rPr lang="ru-RU" sz="2400" b="1" dirty="0">
                <a:solidFill>
                  <a:srgbClr val="002060"/>
                </a:solidFill>
                <a:effectLst/>
                <a:latin typeface="Arial" charset="0"/>
              </a:rPr>
            </a:br>
            <a:r>
              <a:rPr lang="ru-RU" sz="2400" dirty="0">
                <a:solidFill>
                  <a:srgbClr val="002060"/>
                </a:solidFill>
                <a:effectLst/>
                <a:latin typeface="Arial" charset="0"/>
              </a:rPr>
              <a:t>«Весна красна»:</a:t>
            </a:r>
            <a:br>
              <a:rPr lang="ru-RU" sz="2400" dirty="0">
                <a:solidFill>
                  <a:srgbClr val="002060"/>
                </a:solidFill>
                <a:effectLst/>
                <a:latin typeface="Arial" charset="0"/>
              </a:rPr>
            </a:br>
            <a:endParaRPr lang="ru-RU" sz="2400" dirty="0">
              <a:solidFill>
                <a:srgbClr val="002060"/>
              </a:solidFill>
              <a:effectLst/>
              <a:latin typeface="Arial" charset="0"/>
            </a:endParaRPr>
          </a:p>
        </p:txBody>
      </p:sp>
      <p:sp>
        <p:nvSpPr>
          <p:cNvPr id="5120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81200"/>
            <a:ext cx="4114800" cy="4448196"/>
          </a:xfrm>
        </p:spPr>
        <p:txBody>
          <a:bodyPr/>
          <a:lstStyle/>
          <a:p>
            <a:pPr eaLnBrk="1" hangingPunct="1"/>
            <a:endParaRPr lang="ru-RU" sz="2400" dirty="0">
              <a:solidFill>
                <a:schemeClr val="bg2"/>
              </a:solidFill>
              <a:effectLst/>
            </a:endParaRPr>
          </a:p>
        </p:txBody>
      </p:sp>
      <p:pic>
        <p:nvPicPr>
          <p:cNvPr id="51203" name="Picture 3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83568" y="2058193"/>
            <a:ext cx="3888432" cy="4371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05" name="Rectangle 7"/>
          <p:cNvSpPr>
            <a:spLocks noChangeArrowheads="1"/>
          </p:cNvSpPr>
          <p:nvPr/>
        </p:nvSpPr>
        <p:spPr bwMode="auto">
          <a:xfrm>
            <a:off x="4500563" y="1484313"/>
            <a:ext cx="4103687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 dirty="0">
                <a:solidFill>
                  <a:schemeClr val="bg2"/>
                </a:solidFill>
              </a:rPr>
              <a:t>Просмотр мультфильмов:</a:t>
            </a:r>
            <a:br>
              <a:rPr lang="ru-RU" sz="2400" b="1" dirty="0">
                <a:solidFill>
                  <a:schemeClr val="bg2"/>
                </a:solidFill>
              </a:rPr>
            </a:br>
            <a:r>
              <a:rPr lang="ru-RU" sz="2400" dirty="0">
                <a:solidFill>
                  <a:schemeClr val="bg2"/>
                </a:solidFill>
              </a:rPr>
              <a:t>«Мама для мамонтенка», «Крошка енот».</a:t>
            </a:r>
          </a:p>
        </p:txBody>
      </p:sp>
      <p:pic>
        <p:nvPicPr>
          <p:cNvPr id="16386" name="Picture 2" descr="http://www.playcast.ru/uploads/2017/02/26/21797324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14942" y="3000372"/>
            <a:ext cx="2524125" cy="34956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215206" y="0"/>
            <a:ext cx="192879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" y="1628775"/>
            <a:ext cx="7286644" cy="4897438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i="1" dirty="0">
                <a:solidFill>
                  <a:srgbClr val="002060"/>
                </a:solidFill>
                <a:latin typeface="Times New Roman" pitchFamily="18" charset="0"/>
              </a:rPr>
              <a:t> </a:t>
            </a:r>
          </a:p>
          <a:p>
            <a:pPr>
              <a:buFont typeface="Wingdings" pitchFamily="2" charset="2"/>
              <a:buNone/>
              <a:defRPr/>
            </a:pPr>
            <a:r>
              <a:rPr lang="ru-RU" i="1" dirty="0">
                <a:solidFill>
                  <a:srgbClr val="002060"/>
                </a:solidFill>
                <a:latin typeface="Times New Roman" pitchFamily="18" charset="0"/>
              </a:rPr>
              <a:t>   </a:t>
            </a:r>
            <a:endParaRPr lang="ru-RU" b="1" dirty="0">
              <a:solidFill>
                <a:schemeClr val="bg2"/>
              </a:solidFill>
              <a:latin typeface="Times New Roman" pitchFamily="18" charset="0"/>
            </a:endParaRPr>
          </a:p>
          <a:p>
            <a:pPr eaLnBrk="1" hangingPunct="1">
              <a:defRPr/>
            </a:pPr>
            <a:endParaRPr lang="ru-RU" sz="3600" b="1" dirty="0">
              <a:solidFill>
                <a:schemeClr val="bg2"/>
              </a:solidFill>
            </a:endParaRPr>
          </a:p>
        </p:txBody>
      </p:sp>
      <p:pic>
        <p:nvPicPr>
          <p:cNvPr id="29699" name="Picture 2" descr="C:\Users\User\Pictures\ptici13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rot="1275349">
            <a:off x="605609" y="242310"/>
            <a:ext cx="1728788" cy="208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00" name="Rectangle 2"/>
          <p:cNvSpPr>
            <a:spLocks noChangeArrowheads="1"/>
          </p:cNvSpPr>
          <p:nvPr/>
        </p:nvSpPr>
        <p:spPr bwMode="auto">
          <a:xfrm>
            <a:off x="2000232" y="571480"/>
            <a:ext cx="5618163" cy="1125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ru-RU" sz="4000" b="1" dirty="0">
                <a:solidFill>
                  <a:schemeClr val="bg2"/>
                </a:solidFill>
              </a:rPr>
              <a:t>АКТУАЛЬНОСТЬ</a:t>
            </a:r>
          </a:p>
          <a:p>
            <a:pPr algn="ctr" eaLnBrk="0" hangingPunct="0"/>
            <a:endParaRPr lang="ru-RU" sz="4000" b="1" dirty="0">
              <a:solidFill>
                <a:schemeClr val="bg2"/>
              </a:solidFill>
              <a:latin typeface="Tahoma" pitchFamily="34" charset="0"/>
            </a:endParaRPr>
          </a:p>
        </p:txBody>
      </p:sp>
      <p:sp>
        <p:nvSpPr>
          <p:cNvPr id="29701" name="Rectangle 7"/>
          <p:cNvSpPr>
            <a:spLocks noChangeArrowheads="1"/>
          </p:cNvSpPr>
          <p:nvPr/>
        </p:nvSpPr>
        <p:spPr bwMode="auto">
          <a:xfrm>
            <a:off x="571472" y="2643182"/>
            <a:ext cx="6429420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4000" dirty="0">
                <a:solidFill>
                  <a:schemeClr val="bg2"/>
                </a:solidFill>
              </a:rPr>
              <a:t>Вряд ли найдется в мире человек, </a:t>
            </a:r>
            <a:br>
              <a:rPr lang="ru-RU" sz="4000" dirty="0">
                <a:solidFill>
                  <a:schemeClr val="bg2"/>
                </a:solidFill>
              </a:rPr>
            </a:br>
            <a:r>
              <a:rPr lang="ru-RU" sz="4000" dirty="0">
                <a:solidFill>
                  <a:schemeClr val="bg2"/>
                </a:solidFill>
              </a:rPr>
              <a:t>который бы не любил свою маму.</a:t>
            </a:r>
          </a:p>
        </p:txBody>
      </p:sp>
    </p:spTree>
  </p:cSld>
  <p:clrMapOvr>
    <a:masterClrMapping/>
  </p:clrMapOvr>
  <p:transition advTm="1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549275"/>
            <a:ext cx="7129462" cy="1341438"/>
          </a:xfrm>
        </p:spPr>
        <p:txBody>
          <a:bodyPr/>
          <a:lstStyle/>
          <a:p>
            <a:pPr>
              <a:defRPr/>
            </a:pPr>
            <a:r>
              <a:rPr lang="ru-RU" sz="2800" b="1" dirty="0">
                <a:solidFill>
                  <a:srgbClr val="002060"/>
                </a:solidFill>
              </a:rPr>
              <a:t/>
            </a:r>
            <a:br>
              <a:rPr lang="ru-RU" sz="2800" b="1" dirty="0">
                <a:solidFill>
                  <a:srgbClr val="002060"/>
                </a:solidFill>
              </a:rPr>
            </a:br>
            <a:r>
              <a:rPr lang="ru-RU" sz="2800" b="1" dirty="0">
                <a:solidFill>
                  <a:srgbClr val="002060"/>
                </a:solidFill>
              </a:rPr>
              <a:t> «ФИЗИЧЕСКАЯ КУЛЬТУРА. </a:t>
            </a:r>
            <a:r>
              <a:rPr lang="ru-RU" sz="2800" b="1" dirty="0" smtClean="0">
                <a:solidFill>
                  <a:srgbClr val="002060"/>
                </a:solidFill>
              </a:rPr>
              <a:t>ЗДОРОВЬЕ»</a:t>
            </a:r>
            <a:r>
              <a:rPr lang="ru-RU" sz="3100" b="1" dirty="0">
                <a:solidFill>
                  <a:srgbClr val="002060"/>
                </a:solidFill>
              </a:rPr>
              <a:t/>
            </a:r>
            <a:br>
              <a:rPr lang="ru-RU" sz="3100" b="1" dirty="0">
                <a:solidFill>
                  <a:srgbClr val="002060"/>
                </a:solidFill>
              </a:rPr>
            </a:br>
            <a:endParaRPr lang="ru-RU" sz="3100" b="1" dirty="0">
              <a:solidFill>
                <a:srgbClr val="002060"/>
              </a:solidFill>
            </a:endParaRPr>
          </a:p>
        </p:txBody>
      </p:sp>
      <p:pic>
        <p:nvPicPr>
          <p:cNvPr id="52226" name="Picture 6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>
          <a:xfrm>
            <a:off x="7215206" y="0"/>
            <a:ext cx="1928794" cy="6858000"/>
          </a:xfrm>
        </p:spPr>
      </p:pic>
      <p:sp>
        <p:nvSpPr>
          <p:cNvPr id="87047" name="Rectangle 7"/>
          <p:cNvSpPr>
            <a:spLocks noChangeArrowheads="1"/>
          </p:cNvSpPr>
          <p:nvPr/>
        </p:nvSpPr>
        <p:spPr bwMode="auto">
          <a:xfrm>
            <a:off x="214282" y="1714488"/>
            <a:ext cx="6572296" cy="5539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Подвижные игры:</a:t>
            </a:r>
          </a:p>
          <a:p>
            <a:pPr>
              <a:defRPr/>
            </a:pPr>
            <a:r>
              <a:rPr lang="ru-RU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« Курочка и Цыплята», «Собери цветок», « Кто быстрее до флажка» .</a:t>
            </a:r>
          </a:p>
          <a:p>
            <a:pPr>
              <a:defRPr/>
            </a:pPr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Решение </a:t>
            </a:r>
            <a:r>
              <a:rPr lang="ru-RU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проблемной ситуации:  </a:t>
            </a:r>
          </a:p>
          <a:p>
            <a:pPr>
              <a:defRPr/>
            </a:pPr>
            <a:r>
              <a:rPr lang="ru-RU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«Порадуй маму своим здоровьем!».</a:t>
            </a:r>
          </a:p>
          <a:p>
            <a:pPr>
              <a:defRPr/>
            </a:pPr>
            <a:endParaRPr lang="ru-RU" sz="2400" dirty="0">
              <a:solidFill>
                <a:srgbClr val="00206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</a:endParaRPr>
          </a:p>
          <a:p>
            <a:pPr>
              <a:defRPr/>
            </a:pPr>
            <a:endParaRPr lang="ru-RU" sz="2400" dirty="0">
              <a:solidFill>
                <a:srgbClr val="00206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</a:endParaRPr>
          </a:p>
          <a:p>
            <a:pPr>
              <a:defRPr/>
            </a:pPr>
            <a:r>
              <a:rPr lang="ru-RU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79388" y="214290"/>
            <a:ext cx="8507412" cy="1071569"/>
          </a:xfrm>
        </p:spPr>
        <p:txBody>
          <a:bodyPr/>
          <a:lstStyle/>
          <a:p>
            <a:pPr eaLnBrk="1" hangingPunct="1">
              <a:defRPr/>
            </a:pPr>
            <a:r>
              <a:rPr lang="ru-RU" sz="3600" i="1" dirty="0">
                <a:solidFill>
                  <a:srgbClr val="002060"/>
                </a:solidFill>
              </a:rPr>
              <a:t>Сюжетно-ролевые игры</a:t>
            </a:r>
            <a:br>
              <a:rPr lang="ru-RU" sz="3600" i="1" dirty="0">
                <a:solidFill>
                  <a:srgbClr val="002060"/>
                </a:solidFill>
              </a:rPr>
            </a:br>
            <a:r>
              <a:rPr lang="ru-RU" sz="3600" i="1" dirty="0">
                <a:solidFill>
                  <a:srgbClr val="002060"/>
                </a:solidFill>
              </a:rPr>
              <a:t>(Мамины </a:t>
            </a:r>
            <a:r>
              <a:rPr lang="ru-RU" sz="3600" i="1" dirty="0" smtClean="0">
                <a:solidFill>
                  <a:srgbClr val="002060"/>
                </a:solidFill>
              </a:rPr>
              <a:t>помощники)</a:t>
            </a:r>
            <a:endParaRPr lang="ru-RU" sz="3600" dirty="0">
              <a:solidFill>
                <a:srgbClr val="002060"/>
              </a:solidFill>
            </a:endParaRPr>
          </a:p>
        </p:txBody>
      </p:sp>
      <p:pic>
        <p:nvPicPr>
          <p:cNvPr id="13314" name="Picture 2" descr="C:\Users\user\Desktop\20180302_10253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71406" y="2071678"/>
            <a:ext cx="5143536" cy="3857652"/>
          </a:xfrm>
          <a:prstGeom prst="rect">
            <a:avLst/>
          </a:prstGeom>
          <a:noFill/>
        </p:spPr>
      </p:pic>
      <p:pic>
        <p:nvPicPr>
          <p:cNvPr id="13315" name="Picture 3" descr="C:\Users\user\Desktop\20180307_08140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4286248" y="2000240"/>
            <a:ext cx="5143536" cy="4000528"/>
          </a:xfrm>
          <a:prstGeom prst="rect">
            <a:avLst/>
          </a:prstGeom>
          <a:noFill/>
        </p:spPr>
      </p:pic>
    </p:spTree>
  </p:cSld>
  <p:clrMapOvr>
    <a:masterClrMapping/>
  </p:clrMapOvr>
  <p:transition advTm="8000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7354888" cy="815975"/>
          </a:xfrm>
        </p:spPr>
        <p:txBody>
          <a:bodyPr/>
          <a:lstStyle/>
          <a:p>
            <a:pPr>
              <a:defRPr/>
            </a:pPr>
            <a:r>
              <a:rPr lang="ru-RU" sz="2800" b="1">
                <a:solidFill>
                  <a:srgbClr val="002060"/>
                </a:solidFill>
              </a:rPr>
              <a:t>ОО «МУЗЫКА»</a:t>
            </a:r>
            <a:r>
              <a:rPr lang="ru-RU" sz="3100" b="1">
                <a:solidFill>
                  <a:srgbClr val="002060"/>
                </a:solidFill>
              </a:rPr>
              <a:t/>
            </a:r>
            <a:br>
              <a:rPr lang="ru-RU" sz="3100" b="1">
                <a:solidFill>
                  <a:srgbClr val="002060"/>
                </a:solidFill>
              </a:rPr>
            </a:br>
            <a:endParaRPr lang="ru-RU" sz="3100" b="1">
              <a:solidFill>
                <a:srgbClr val="002060"/>
              </a:solidFill>
            </a:endParaRPr>
          </a:p>
        </p:txBody>
      </p:sp>
      <p:sp>
        <p:nvSpPr>
          <p:cNvPr id="6144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052513"/>
            <a:ext cx="6819918" cy="5805487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2400" b="1" dirty="0">
                <a:solidFill>
                  <a:schemeClr val="bg2"/>
                </a:solidFill>
                <a:effectLst/>
              </a:rPr>
              <a:t>Пение песен о маме и бабушке: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400" b="1" dirty="0">
                <a:solidFill>
                  <a:schemeClr val="bg2"/>
                </a:solidFill>
                <a:effectLst/>
              </a:rPr>
              <a:t>   «Мы запели песенку» муз. Р. </a:t>
            </a:r>
            <a:r>
              <a:rPr lang="ru-RU" sz="2400" b="1" dirty="0" err="1">
                <a:solidFill>
                  <a:schemeClr val="bg2"/>
                </a:solidFill>
                <a:effectLst/>
              </a:rPr>
              <a:t>Рустамова</a:t>
            </a:r>
            <a:r>
              <a:rPr lang="ru-RU" sz="2400" b="1" dirty="0">
                <a:solidFill>
                  <a:schemeClr val="bg2"/>
                </a:solidFill>
                <a:effectLst/>
              </a:rPr>
              <a:t>, сл. Л. Мироновой;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400" b="1" dirty="0">
                <a:solidFill>
                  <a:schemeClr val="bg2"/>
                </a:solidFill>
                <a:effectLst/>
              </a:rPr>
              <a:t>    «Маме в день 8 марта» муз. Е. Тиличеевой, сл. М. </a:t>
            </a:r>
            <a:r>
              <a:rPr lang="ru-RU" sz="2400" b="1" dirty="0" err="1">
                <a:solidFill>
                  <a:schemeClr val="bg2"/>
                </a:solidFill>
                <a:effectLst/>
              </a:rPr>
              <a:t>Ивенсен</a:t>
            </a:r>
            <a:endParaRPr lang="ru-RU" sz="2400" b="1" dirty="0">
              <a:solidFill>
                <a:schemeClr val="bg2"/>
              </a:solidFill>
              <a:effectLst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400" b="1" dirty="0">
                <a:solidFill>
                  <a:schemeClr val="bg2"/>
                </a:solidFill>
                <a:effectLst/>
              </a:rPr>
              <a:t>    «Ладушки» </a:t>
            </a:r>
            <a:r>
              <a:rPr lang="ru-RU" sz="2400" b="1" dirty="0" err="1">
                <a:solidFill>
                  <a:schemeClr val="bg2"/>
                </a:solidFill>
                <a:effectLst/>
              </a:rPr>
              <a:t>р.н.песня</a:t>
            </a:r>
            <a:r>
              <a:rPr lang="ru-RU" sz="2400" b="1" dirty="0">
                <a:solidFill>
                  <a:schemeClr val="bg2"/>
                </a:solidFill>
                <a:effectLst/>
              </a:rPr>
              <a:t>, обр. Г. Фрида,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400" b="1" dirty="0">
                <a:solidFill>
                  <a:schemeClr val="bg2"/>
                </a:solidFill>
                <a:effectLst/>
              </a:rPr>
              <a:t> </a:t>
            </a:r>
          </a:p>
          <a:p>
            <a:pPr>
              <a:lnSpc>
                <a:spcPct val="80000"/>
              </a:lnSpc>
            </a:pPr>
            <a:r>
              <a:rPr lang="ru-RU" sz="2400" b="1" dirty="0">
                <a:solidFill>
                  <a:schemeClr val="bg2"/>
                </a:solidFill>
                <a:effectLst/>
              </a:rPr>
              <a:t>Слушание «Мама» муз. П.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400" b="1" dirty="0">
                <a:solidFill>
                  <a:schemeClr val="bg2"/>
                </a:solidFill>
                <a:effectLst/>
              </a:rPr>
              <a:t>     Чайковского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ru-RU" sz="2400" b="1" dirty="0">
              <a:solidFill>
                <a:schemeClr val="bg2"/>
              </a:solidFill>
              <a:effectLst/>
            </a:endParaRPr>
          </a:p>
          <a:p>
            <a:pPr>
              <a:lnSpc>
                <a:spcPct val="80000"/>
              </a:lnSpc>
            </a:pPr>
            <a:r>
              <a:rPr lang="ru-RU" sz="2400" b="1" dirty="0">
                <a:solidFill>
                  <a:schemeClr val="bg2"/>
                </a:solidFill>
                <a:effectLst/>
              </a:rPr>
              <a:t>Танцевально-игровое творчество: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400" b="1" dirty="0">
                <a:solidFill>
                  <a:schemeClr val="bg2"/>
                </a:solidFill>
                <a:effectLst/>
              </a:rPr>
              <a:t>    «Танец с цветами», «Парный танец»,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400" b="1" dirty="0">
                <a:solidFill>
                  <a:schemeClr val="bg2"/>
                </a:solidFill>
                <a:effectLst/>
              </a:rPr>
              <a:t>   «Ладушки-ладушки, испечём оладушки» .;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400" b="1" dirty="0">
                <a:solidFill>
                  <a:schemeClr val="bg2"/>
                </a:solidFill>
                <a:effectLst/>
              </a:rPr>
              <a:t>   «Греет солнышко теплее» </a:t>
            </a:r>
            <a:r>
              <a:rPr lang="ru-RU" sz="2400" b="1" dirty="0" err="1">
                <a:solidFill>
                  <a:schemeClr val="bg2"/>
                </a:solidFill>
                <a:effectLst/>
              </a:rPr>
              <a:t>муз.Т.Вилькорейской</a:t>
            </a:r>
            <a:endParaRPr lang="ru-RU" sz="2400" b="1" dirty="0">
              <a:solidFill>
                <a:schemeClr val="bg2"/>
              </a:solidFill>
              <a:effectLst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ru-RU" sz="2000" b="1" dirty="0">
              <a:effectLst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000" dirty="0">
                <a:effectLst/>
              </a:rPr>
              <a:t> </a:t>
            </a:r>
          </a:p>
        </p:txBody>
      </p:sp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072330" y="0"/>
            <a:ext cx="207167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7283450" cy="1031875"/>
          </a:xfrm>
        </p:spPr>
        <p:txBody>
          <a:bodyPr/>
          <a:lstStyle/>
          <a:p>
            <a:pPr>
              <a:defRPr/>
            </a:pPr>
            <a:r>
              <a:rPr lang="ru-RU" sz="2800" b="1">
                <a:solidFill>
                  <a:srgbClr val="002060"/>
                </a:solidFill>
              </a:rPr>
              <a:t>ОО «ХУДОЖЕСТВЕННОЕ ТВОРЧЕСТВО»</a:t>
            </a:r>
            <a:r>
              <a:rPr lang="ru-RU" sz="3100" b="1">
                <a:solidFill>
                  <a:srgbClr val="002060"/>
                </a:solidFill>
              </a:rPr>
              <a:t/>
            </a:r>
            <a:br>
              <a:rPr lang="ru-RU" sz="3100" b="1">
                <a:solidFill>
                  <a:srgbClr val="002060"/>
                </a:solidFill>
              </a:rPr>
            </a:br>
            <a:endParaRPr lang="ru-RU" sz="3100" b="1">
              <a:solidFill>
                <a:srgbClr val="002060"/>
              </a:solidFill>
            </a:endParaRPr>
          </a:p>
        </p:txBody>
      </p:sp>
      <p:sp>
        <p:nvSpPr>
          <p:cNvPr id="6246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484312"/>
            <a:ext cx="6746893" cy="5087959"/>
          </a:xfrm>
        </p:spPr>
        <p:txBody>
          <a:bodyPr/>
          <a:lstStyle/>
          <a:p>
            <a:pPr algn="ctr">
              <a:lnSpc>
                <a:spcPct val="80000"/>
              </a:lnSpc>
              <a:buFont typeface="Wingdings" pitchFamily="2" charset="2"/>
              <a:buNone/>
            </a:pPr>
            <a:r>
              <a:rPr lang="ru-RU" dirty="0" smtClean="0">
                <a:solidFill>
                  <a:schemeClr val="bg2"/>
                </a:solidFill>
                <a:effectLst/>
              </a:rPr>
              <a:t>Аппликация </a:t>
            </a:r>
            <a:r>
              <a:rPr lang="ru-RU" b="1" i="1" dirty="0">
                <a:solidFill>
                  <a:schemeClr val="bg2"/>
                </a:solidFill>
                <a:effectLst/>
              </a:rPr>
              <a:t>«Праздничная </a:t>
            </a:r>
            <a:r>
              <a:rPr lang="ru-RU" b="1" i="1" dirty="0" smtClean="0">
                <a:solidFill>
                  <a:schemeClr val="bg2"/>
                </a:solidFill>
                <a:effectLst/>
              </a:rPr>
              <a:t>открытка»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b="1" dirty="0" smtClean="0">
                <a:solidFill>
                  <a:schemeClr val="bg2"/>
                </a:solidFill>
                <a:effectLst/>
              </a:rPr>
              <a:t>Цели: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dirty="0" smtClean="0">
                <a:solidFill>
                  <a:schemeClr val="bg2"/>
                </a:solidFill>
                <a:effectLst/>
              </a:rPr>
              <a:t>   </a:t>
            </a:r>
            <a:r>
              <a:rPr lang="ru-RU" dirty="0">
                <a:solidFill>
                  <a:schemeClr val="bg2"/>
                </a:solidFill>
                <a:effectLst/>
              </a:rPr>
              <a:t>Формировать умение у детей, </a:t>
            </a:r>
            <a:r>
              <a:rPr lang="ru-RU" dirty="0" smtClean="0">
                <a:solidFill>
                  <a:schemeClr val="bg2"/>
                </a:solidFill>
                <a:effectLst/>
              </a:rPr>
              <a:t>составлять изображение из деталей</a:t>
            </a:r>
            <a:r>
              <a:rPr lang="ru-RU" dirty="0">
                <a:solidFill>
                  <a:schemeClr val="bg2"/>
                </a:solidFill>
                <a:effectLst/>
              </a:rPr>
              <a:t>. Развивать внимание, усидчивость, мелкую моторику рук, эстетическое восприятие.  Закреплять  умение аккуратно </a:t>
            </a:r>
            <a:r>
              <a:rPr lang="ru-RU" dirty="0" smtClean="0">
                <a:solidFill>
                  <a:schemeClr val="bg2"/>
                </a:solidFill>
                <a:effectLst/>
              </a:rPr>
              <a:t>скатывать  шарики из </a:t>
            </a:r>
            <a:r>
              <a:rPr lang="ru-RU" dirty="0" err="1" smtClean="0">
                <a:solidFill>
                  <a:schemeClr val="bg2"/>
                </a:solidFill>
                <a:effectLst/>
              </a:rPr>
              <a:t>пластелина</a:t>
            </a:r>
            <a:r>
              <a:rPr lang="ru-RU" dirty="0" smtClean="0">
                <a:solidFill>
                  <a:schemeClr val="bg2"/>
                </a:solidFill>
                <a:effectLst/>
              </a:rPr>
              <a:t>.</a:t>
            </a:r>
            <a:endParaRPr lang="ru-RU" dirty="0">
              <a:solidFill>
                <a:schemeClr val="bg2"/>
              </a:solidFill>
              <a:effectLst/>
            </a:endParaRPr>
          </a:p>
        </p:txBody>
      </p:sp>
      <p:pic>
        <p:nvPicPr>
          <p:cNvPr id="62467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143768" y="0"/>
            <a:ext cx="200023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Rectangle 5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928670"/>
          </a:xfrm>
        </p:spPr>
        <p:txBody>
          <a:bodyPr/>
          <a:lstStyle/>
          <a:p>
            <a:r>
              <a:rPr lang="ru-RU" sz="4000" b="1" i="1" dirty="0">
                <a:solidFill>
                  <a:schemeClr val="bg2"/>
                </a:solidFill>
                <a:effectLst/>
              </a:rPr>
              <a:t/>
            </a:r>
            <a:br>
              <a:rPr lang="ru-RU" sz="4000" b="1" i="1" dirty="0">
                <a:solidFill>
                  <a:schemeClr val="bg2"/>
                </a:solidFill>
                <a:effectLst/>
              </a:rPr>
            </a:br>
            <a:r>
              <a:rPr lang="ru-RU" sz="4000" b="1" i="1" dirty="0">
                <a:solidFill>
                  <a:schemeClr val="bg2"/>
                </a:solidFill>
                <a:effectLst/>
              </a:rPr>
              <a:t/>
            </a:r>
            <a:br>
              <a:rPr lang="ru-RU" sz="4000" b="1" i="1" dirty="0">
                <a:solidFill>
                  <a:schemeClr val="bg2"/>
                </a:solidFill>
                <a:effectLst/>
              </a:rPr>
            </a:br>
            <a:r>
              <a:rPr lang="ru-RU" sz="4000" b="1" i="1" dirty="0">
                <a:solidFill>
                  <a:schemeClr val="bg2"/>
                </a:solidFill>
                <a:effectLst/>
              </a:rPr>
              <a:t>«Праздничная открытка»</a:t>
            </a:r>
            <a:br>
              <a:rPr lang="ru-RU" sz="4000" b="1" i="1" dirty="0">
                <a:solidFill>
                  <a:schemeClr val="bg2"/>
                </a:solidFill>
                <a:effectLst/>
              </a:rPr>
            </a:br>
            <a:r>
              <a:rPr lang="ru-RU" sz="4000" b="1" i="1" dirty="0">
                <a:solidFill>
                  <a:schemeClr val="bg2"/>
                </a:solidFill>
                <a:effectLst/>
              </a:rPr>
              <a:t/>
            </a:r>
            <a:br>
              <a:rPr lang="ru-RU" sz="4000" b="1" i="1" dirty="0">
                <a:solidFill>
                  <a:schemeClr val="bg2"/>
                </a:solidFill>
                <a:effectLst/>
              </a:rPr>
            </a:br>
            <a:endParaRPr lang="ru-RU" sz="4000" b="1" i="1" dirty="0">
              <a:solidFill>
                <a:schemeClr val="bg2"/>
              </a:solidFill>
              <a:effectLst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E:\SAM_04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910810"/>
            <a:ext cx="4071966" cy="2946818"/>
          </a:xfrm>
          <a:prstGeom prst="rect">
            <a:avLst/>
          </a:prstGeom>
          <a:noFill/>
        </p:spPr>
      </p:pic>
      <p:pic>
        <p:nvPicPr>
          <p:cNvPr id="1027" name="Picture 3" descr="E:\SAM_043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2" y="928671"/>
            <a:ext cx="4143404" cy="2928958"/>
          </a:xfrm>
          <a:prstGeom prst="rect">
            <a:avLst/>
          </a:prstGeom>
          <a:noFill/>
        </p:spPr>
      </p:pic>
      <p:pic>
        <p:nvPicPr>
          <p:cNvPr id="1028" name="Picture 4" descr="E:\SAM_043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14546" y="3929066"/>
            <a:ext cx="4214842" cy="292893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6543692" cy="1371600"/>
          </a:xfrm>
        </p:spPr>
        <p:txBody>
          <a:bodyPr/>
          <a:lstStyle/>
          <a:p>
            <a:pPr>
              <a:defRPr/>
            </a:pPr>
            <a:r>
              <a:rPr lang="ru-RU" sz="4000" b="1" dirty="0">
                <a:solidFill>
                  <a:srgbClr val="002060"/>
                </a:solidFill>
              </a:rPr>
              <a:t>Работа с родителями:</a:t>
            </a:r>
            <a:r>
              <a:rPr lang="ru-RU" sz="4000" dirty="0">
                <a:solidFill>
                  <a:srgbClr val="002060"/>
                </a:solidFill>
              </a:rPr>
              <a:t> </a:t>
            </a:r>
            <a:br>
              <a:rPr lang="ru-RU" sz="4000" dirty="0">
                <a:solidFill>
                  <a:srgbClr val="002060"/>
                </a:solidFill>
              </a:rPr>
            </a:b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131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4282" y="1071546"/>
            <a:ext cx="7072362" cy="5526104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Char char="v"/>
              <a:defRPr/>
            </a:pPr>
            <a:r>
              <a:rPr lang="ru-RU" sz="2800" dirty="0">
                <a:solidFill>
                  <a:srgbClr val="002060"/>
                </a:solidFill>
              </a:rPr>
              <a:t>Консультации для родителей: «Воспитание самостоятельности у детей младшего возраста», «Как организовать посиделки – «Весна пришла – мамин праздник принесла»», </a:t>
            </a:r>
            <a:r>
              <a:rPr lang="ru-RU" sz="2800" dirty="0" smtClean="0">
                <a:solidFill>
                  <a:srgbClr val="002060"/>
                </a:solidFill>
              </a:rPr>
              <a:t>«</a:t>
            </a:r>
            <a:r>
              <a:rPr lang="ru-RU" sz="2800" dirty="0">
                <a:solidFill>
                  <a:srgbClr val="002060"/>
                </a:solidFill>
              </a:rPr>
              <a:t>Как воспитать помощника»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v"/>
              <a:defRPr/>
            </a:pPr>
            <a:r>
              <a:rPr lang="ru-RU" sz="2800" dirty="0" smtClean="0">
                <a:solidFill>
                  <a:srgbClr val="002060"/>
                </a:solidFill>
              </a:rPr>
              <a:t> </a:t>
            </a:r>
            <a:r>
              <a:rPr lang="ru-RU" sz="2800" dirty="0">
                <a:solidFill>
                  <a:srgbClr val="002060"/>
                </a:solidFill>
              </a:rPr>
              <a:t>Индивидуальные беседы: «Как поддержать желание ребенка помочь взрослым дома», «Как помочь ребенку запомнить стихотворение»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v"/>
              <a:defRPr/>
            </a:pPr>
            <a:r>
              <a:rPr lang="ru-RU" sz="2800" dirty="0" smtClean="0">
                <a:solidFill>
                  <a:srgbClr val="002060"/>
                </a:solidFill>
              </a:rPr>
              <a:t>Папка-передвижка </a:t>
            </a:r>
            <a:r>
              <a:rPr lang="ru-RU" sz="2800" dirty="0">
                <a:solidFill>
                  <a:srgbClr val="002060"/>
                </a:solidFill>
              </a:rPr>
              <a:t>«Женский день»</a:t>
            </a:r>
          </a:p>
          <a:p>
            <a:pPr>
              <a:lnSpc>
                <a:spcPct val="90000"/>
              </a:lnSpc>
              <a:buFont typeface="Wingdings" pitchFamily="2" charset="2"/>
              <a:buChar char="v"/>
              <a:defRPr/>
            </a:pPr>
            <a:r>
              <a:rPr lang="ru-RU" sz="2800" dirty="0" smtClean="0">
                <a:solidFill>
                  <a:srgbClr val="002060"/>
                </a:solidFill>
              </a:rPr>
              <a:t>Шпаргалки </a:t>
            </a:r>
            <a:r>
              <a:rPr lang="ru-RU" sz="2800" dirty="0">
                <a:solidFill>
                  <a:srgbClr val="002060"/>
                </a:solidFill>
              </a:rPr>
              <a:t>для родителей «Стихи к празднику 8 марта»</a:t>
            </a:r>
            <a:endParaRPr lang="ru-RU" sz="2800" b="1" dirty="0">
              <a:solidFill>
                <a:schemeClr val="bg2"/>
              </a:solidFill>
              <a:effectLst/>
            </a:endParaRPr>
          </a:p>
          <a:p>
            <a:pPr>
              <a:lnSpc>
                <a:spcPct val="90000"/>
              </a:lnSpc>
              <a:defRPr/>
            </a:pPr>
            <a:endParaRPr lang="ru-RU" sz="2800" b="1" dirty="0">
              <a:solidFill>
                <a:schemeClr val="bg2"/>
              </a:solidFill>
              <a:effectLst/>
            </a:endParaRPr>
          </a:p>
          <a:p>
            <a:pPr>
              <a:lnSpc>
                <a:spcPct val="90000"/>
              </a:lnSpc>
              <a:defRPr/>
            </a:pPr>
            <a:endParaRPr lang="ru-RU" sz="2800" dirty="0">
              <a:effectLst/>
            </a:endParaRPr>
          </a:p>
        </p:txBody>
      </p:sp>
      <p:pic>
        <p:nvPicPr>
          <p:cNvPr id="68611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215206" y="0"/>
            <a:ext cx="192879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2832100"/>
          </a:xfrm>
        </p:spPr>
        <p:txBody>
          <a:bodyPr/>
          <a:lstStyle/>
          <a:p>
            <a:pPr>
              <a:defRPr/>
            </a:pPr>
            <a:r>
              <a:rPr lang="ru-RU" sz="2400" dirty="0">
                <a:solidFill>
                  <a:srgbClr val="002060"/>
                </a:solidFill>
              </a:rPr>
              <a:t/>
            </a:r>
            <a:br>
              <a:rPr lang="ru-RU" sz="2400" dirty="0">
                <a:solidFill>
                  <a:srgbClr val="002060"/>
                </a:solidFill>
              </a:rPr>
            </a:b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134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3213100"/>
            <a:ext cx="8447088" cy="3644900"/>
          </a:xfrm>
        </p:spPr>
        <p:txBody>
          <a:bodyPr/>
          <a:lstStyle/>
          <a:p>
            <a:pPr>
              <a:buFont typeface="Wingdings" pitchFamily="2" charset="2"/>
              <a:buNone/>
              <a:defRPr/>
            </a:pPr>
            <a:r>
              <a:rPr lang="ru-RU" sz="2400" dirty="0">
                <a:solidFill>
                  <a:srgbClr val="002060"/>
                </a:solidFill>
              </a:rPr>
              <a:t>Консультации для родителей </a:t>
            </a:r>
          </a:p>
          <a:p>
            <a:pPr>
              <a:buFont typeface="Wingdings" pitchFamily="2" charset="2"/>
              <a:buNone/>
              <a:defRPr/>
            </a:pPr>
            <a:r>
              <a:rPr lang="ru-RU" sz="2400" b="1" dirty="0">
                <a:solidFill>
                  <a:srgbClr val="002060"/>
                </a:solidFill>
              </a:rPr>
              <a:t>«Воспитание самостоятельности у детей младшего </a:t>
            </a:r>
            <a:r>
              <a:rPr lang="ru-RU" sz="2400" b="1" dirty="0" smtClean="0">
                <a:solidFill>
                  <a:srgbClr val="002060"/>
                </a:solidFill>
              </a:rPr>
              <a:t>возраста»</a:t>
            </a:r>
          </a:p>
          <a:p>
            <a:pPr>
              <a:buFont typeface="Wingdings" pitchFamily="2" charset="2"/>
              <a:buNone/>
              <a:defRPr/>
            </a:pP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134149" name="Rectangle 5"/>
          <p:cNvSpPr>
            <a:spLocks noChangeArrowheads="1"/>
          </p:cNvSpPr>
          <p:nvPr/>
        </p:nvSpPr>
        <p:spPr bwMode="auto">
          <a:xfrm>
            <a:off x="7143768" y="285729"/>
            <a:ext cx="2000232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Папка-передвижка </a:t>
            </a:r>
          </a:p>
          <a:p>
            <a:pPr algn="r">
              <a:defRPr/>
            </a:pP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«Женский день»</a:t>
            </a:r>
          </a:p>
        </p:txBody>
      </p:sp>
      <p:pic>
        <p:nvPicPr>
          <p:cNvPr id="5" name="Рисунок 4" descr="https://arhivurokov.ru/multiurok/html/2017/01/07/s_587145dcc05bd/521811_1.jpe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357166"/>
            <a:ext cx="2143140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s://arhivurokov.ru/multiurok/html/2017/01/07/s_587145dcc05bd/521811_2.jpe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71736" y="357166"/>
            <a:ext cx="2143140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s://arhivurokov.ru/multiurok/html/2017/01/07/s_587145dcc05bd/521811_3.jpe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6314" y="357166"/>
            <a:ext cx="2286016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://ds268.omsk.obr55.ru/files/2014/11/01_%D1%81%D0%B4%D0%B5%D0%BB%D0%B0%D0%B9-%D1%81%D0%B0%D0%BC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28860" y="4214818"/>
            <a:ext cx="2071702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://ds268.omsk.obr55.ru/files/2014/11/02_%D1%81%D0%B4%D0%B5%D0%BB%D0%B0%D0%B9-%D1%81%D0%B0%D0%BC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 flipH="1">
            <a:off x="4571995" y="4214818"/>
            <a:ext cx="2071706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://ds268.omsk.obr55.ru/files/2014/11/06_%D1%81%D0%B4%D0%B5%D0%BB%D0%B0%D0%B9-%D1%81%D0%B0%D0%BC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786578" y="4214818"/>
            <a:ext cx="2071702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1" i="1" dirty="0">
                <a:solidFill>
                  <a:schemeClr val="bg2"/>
                </a:solidFill>
              </a:rPr>
              <a:t>III </a:t>
            </a:r>
            <a:r>
              <a:rPr lang="ru-RU" sz="2800" b="1" i="1" dirty="0">
                <a:solidFill>
                  <a:schemeClr val="bg2"/>
                </a:solidFill>
              </a:rPr>
              <a:t>этап-заключительный</a:t>
            </a:r>
            <a:br>
              <a:rPr lang="ru-RU" sz="2800" b="1" i="1" dirty="0">
                <a:solidFill>
                  <a:schemeClr val="bg2"/>
                </a:solidFill>
              </a:rPr>
            </a:br>
            <a:r>
              <a:rPr lang="ru-RU" sz="2800" b="1" i="1" dirty="0">
                <a:solidFill>
                  <a:schemeClr val="bg2"/>
                </a:solidFill>
              </a:rPr>
              <a:t>Оформление результата в виде презентации.</a:t>
            </a:r>
          </a:p>
        </p:txBody>
      </p:sp>
      <p:sp>
        <p:nvSpPr>
          <p:cNvPr id="14338" name="Подзаголовок 2"/>
          <p:cNvSpPr>
            <a:spLocks noGrp="1"/>
          </p:cNvSpPr>
          <p:nvPr>
            <p:ph idx="1"/>
          </p:nvPr>
        </p:nvSpPr>
        <p:spPr>
          <a:xfrm>
            <a:off x="436494" y="1928802"/>
            <a:ext cx="8229600" cy="4357718"/>
          </a:xfrm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</a:pPr>
            <a:r>
              <a:rPr lang="ru-RU" sz="2800" b="1" dirty="0" smtClean="0">
                <a:solidFill>
                  <a:srgbClr val="FFFF66"/>
                </a:solidFill>
              </a:rPr>
              <a:t>Проект </a:t>
            </a:r>
            <a:endParaRPr lang="ru-RU" sz="2800" b="1" dirty="0">
              <a:solidFill>
                <a:srgbClr val="FFFF66"/>
              </a:solidFill>
            </a:endParaRPr>
          </a:p>
          <a:p>
            <a:pPr marL="0" indent="0" algn="ctr" eaLnBrk="1" hangingPunct="1">
              <a:buFont typeface="Wingdings" pitchFamily="2" charset="2"/>
              <a:buNone/>
            </a:pPr>
            <a:r>
              <a:rPr lang="ru-RU" sz="2800" b="1" dirty="0">
                <a:solidFill>
                  <a:srgbClr val="FFFF66"/>
                </a:solidFill>
              </a:rPr>
              <a:t>«8 марта – праздник мам и бабушек»</a:t>
            </a:r>
          </a:p>
          <a:p>
            <a:pPr marL="0" indent="0" algn="ctr" eaLnBrk="1" hangingPunct="1">
              <a:buFont typeface="Wingdings" pitchFamily="2" charset="2"/>
              <a:buNone/>
            </a:pPr>
            <a:endParaRPr lang="ru-RU" sz="4400" b="1" dirty="0">
              <a:solidFill>
                <a:srgbClr val="FFFF66"/>
              </a:solidFill>
            </a:endParaRPr>
          </a:p>
          <a:p>
            <a:pPr marL="0" indent="0" algn="ctr" eaLnBrk="1" hangingPunct="1">
              <a:buFont typeface="Wingdings" pitchFamily="2" charset="2"/>
              <a:buNone/>
            </a:pPr>
            <a:r>
              <a:rPr lang="ru-RU" sz="4800" b="1" dirty="0">
                <a:solidFill>
                  <a:srgbClr val="FFFF66"/>
                </a:solidFill>
              </a:rPr>
              <a:t>  </a:t>
            </a:r>
          </a:p>
          <a:p>
            <a:pPr marL="0" indent="0" algn="ctr" eaLnBrk="1" hangingPunct="1">
              <a:buNone/>
            </a:pPr>
            <a:endParaRPr lang="ru-RU" sz="3600" b="1" dirty="0" smtClean="0">
              <a:solidFill>
                <a:srgbClr val="FFFF66"/>
              </a:solidFill>
            </a:endParaRPr>
          </a:p>
          <a:p>
            <a:pPr marL="0" indent="0" algn="ctr" eaLnBrk="1" hangingPunct="1">
              <a:buNone/>
            </a:pPr>
            <a:endParaRPr lang="ru-RU" sz="2000" b="1" dirty="0" smtClean="0">
              <a:solidFill>
                <a:srgbClr val="FFFF66"/>
              </a:solidFill>
            </a:endParaRPr>
          </a:p>
          <a:p>
            <a:pPr marL="0" indent="0" algn="ctr" eaLnBrk="1" hangingPunct="1">
              <a:buNone/>
            </a:pPr>
            <a:endParaRPr lang="ru-RU" sz="2000" b="1" dirty="0" smtClean="0">
              <a:solidFill>
                <a:srgbClr val="FFFF66"/>
              </a:solidFill>
            </a:endParaRPr>
          </a:p>
          <a:p>
            <a:pPr marL="0" indent="0" algn="ctr" eaLnBrk="1" hangingPunct="1">
              <a:buNone/>
            </a:pPr>
            <a:r>
              <a:rPr lang="ru-RU" sz="2000" b="1" dirty="0" smtClean="0">
                <a:solidFill>
                  <a:srgbClr val="FFFF66"/>
                </a:solidFill>
              </a:rPr>
              <a:t>Автор</a:t>
            </a:r>
            <a:r>
              <a:rPr lang="ru-RU" sz="2000" b="1" dirty="0">
                <a:solidFill>
                  <a:srgbClr val="FFFF66"/>
                </a:solidFill>
              </a:rPr>
              <a:t>: </a:t>
            </a:r>
            <a:r>
              <a:rPr lang="ru-RU" sz="2000" b="1" dirty="0" smtClean="0">
                <a:solidFill>
                  <a:srgbClr val="FFFF66"/>
                </a:solidFill>
              </a:rPr>
              <a:t>Ковалева О.Г. Фомичева Ю.В. воспитатели </a:t>
            </a:r>
            <a:r>
              <a:rPr lang="ru-RU" sz="2000" b="1" dirty="0">
                <a:solidFill>
                  <a:srgbClr val="FFFF66"/>
                </a:solidFill>
              </a:rPr>
              <a:t>младшей группы.</a:t>
            </a:r>
          </a:p>
          <a:p>
            <a:pPr marL="0" indent="0" algn="ctr" eaLnBrk="1" hangingPunct="1">
              <a:buNone/>
            </a:pPr>
            <a:endParaRPr lang="ru-RU" sz="4800" b="1" dirty="0">
              <a:solidFill>
                <a:srgbClr val="FFFF66"/>
              </a:solidFill>
            </a:endParaRPr>
          </a:p>
          <a:p>
            <a:pPr marL="0" indent="0" algn="ctr" eaLnBrk="1" hangingPunct="1">
              <a:buFont typeface="Wingdings" pitchFamily="2" charset="2"/>
              <a:buNone/>
            </a:pPr>
            <a:endParaRPr lang="ru-RU" sz="4800" b="1" dirty="0">
              <a:solidFill>
                <a:srgbClr val="FFFF66"/>
              </a:solidFill>
            </a:endParaRPr>
          </a:p>
          <a:p>
            <a:pPr marL="0" indent="0" algn="ctr" eaLnBrk="1" hangingPunct="1">
              <a:buFont typeface="Wingdings" pitchFamily="2" charset="2"/>
              <a:buNone/>
            </a:pPr>
            <a:endParaRPr lang="ru-RU" sz="2000" b="1" dirty="0">
              <a:solidFill>
                <a:srgbClr val="FFFF66"/>
              </a:solidFill>
            </a:endParaRPr>
          </a:p>
          <a:p>
            <a:pPr marL="0" indent="0" algn="ctr" eaLnBrk="1" hangingPunct="1">
              <a:buFont typeface="Wingdings" pitchFamily="2" charset="2"/>
              <a:buNone/>
            </a:pPr>
            <a:endParaRPr lang="ru-RU" sz="2000" b="1" dirty="0">
              <a:solidFill>
                <a:srgbClr val="FFFF99"/>
              </a:solidFill>
            </a:endParaRPr>
          </a:p>
        </p:txBody>
      </p:sp>
      <p:pic>
        <p:nvPicPr>
          <p:cNvPr id="28674" name="Picture 12" descr="cKH0YAkrHY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857356" y="3143248"/>
            <a:ext cx="5616625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985268842"/>
      </p:ext>
    </p:extLst>
  </p:cSld>
  <p:clrMapOvr>
    <a:masterClrMapping/>
  </p:clrMapOvr>
  <p:transition advTm="3000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357166"/>
            <a:ext cx="8893175" cy="1371600"/>
          </a:xfrm>
          <a:noFill/>
          <a:ln/>
        </p:spPr>
        <p:txBody>
          <a:bodyPr/>
          <a:lstStyle/>
          <a:p>
            <a:r>
              <a:rPr lang="ru-RU" sz="3200" b="1" dirty="0">
                <a:solidFill>
                  <a:schemeClr val="bg2"/>
                </a:solidFill>
                <a:effectLst/>
              </a:rPr>
              <a:t>Выставка изделий из пластилина </a:t>
            </a:r>
            <a:r>
              <a:rPr lang="ru-RU" sz="3200" i="1" dirty="0">
                <a:solidFill>
                  <a:schemeClr val="bg2"/>
                </a:solidFill>
                <a:effectLst/>
              </a:rPr>
              <a:t>«Пряники для мам и бабушек»</a:t>
            </a:r>
            <a:r>
              <a:rPr lang="ru-RU" sz="3200" i="1" dirty="0">
                <a:solidFill>
                  <a:srgbClr val="002060"/>
                </a:solidFill>
                <a:effectLst/>
              </a:rPr>
              <a:t/>
            </a:r>
            <a:br>
              <a:rPr lang="ru-RU" sz="3200" i="1" dirty="0">
                <a:solidFill>
                  <a:srgbClr val="002060"/>
                </a:solidFill>
                <a:effectLst/>
              </a:rPr>
            </a:br>
            <a:endParaRPr lang="ru-RU" sz="3200" i="1" dirty="0">
              <a:solidFill>
                <a:srgbClr val="002060"/>
              </a:solidFill>
              <a:effectLst/>
            </a:endParaRPr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4282" y="1285860"/>
            <a:ext cx="8472518" cy="5286412"/>
          </a:xfrm>
          <a:noFill/>
          <a:ln/>
        </p:spPr>
        <p:txBody>
          <a:bodyPr/>
          <a:lstStyle/>
          <a:p>
            <a:endParaRPr lang="ru-RU" dirty="0">
              <a:effectLst/>
            </a:endParaRPr>
          </a:p>
        </p:txBody>
      </p:sp>
      <p:pic>
        <p:nvPicPr>
          <p:cNvPr id="5121" name="Picture 1" descr="C:\Users\user\Desktop\20180307_1000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-71470" y="4357670"/>
            <a:ext cx="2857520" cy="2143140"/>
          </a:xfrm>
          <a:prstGeom prst="rect">
            <a:avLst/>
          </a:prstGeom>
          <a:noFill/>
        </p:spPr>
      </p:pic>
      <p:pic>
        <p:nvPicPr>
          <p:cNvPr id="5122" name="Picture 2" descr="C:\Users\user\Desktop\20180307_09574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6322242" y="4321967"/>
            <a:ext cx="2643183" cy="2428892"/>
          </a:xfrm>
          <a:prstGeom prst="rect">
            <a:avLst/>
          </a:prstGeom>
          <a:noFill/>
        </p:spPr>
      </p:pic>
      <p:pic>
        <p:nvPicPr>
          <p:cNvPr id="5123" name="Picture 3" descr="C:\Users\user\Desktop\20180307_09581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-32" y="1643050"/>
            <a:ext cx="2786082" cy="221457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pic>
        <p:nvPicPr>
          <p:cNvPr id="5124" name="Picture 4" descr="C:\Users\user\Desktop\20180307_10182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>
            <a:off x="2714612" y="2214554"/>
            <a:ext cx="3500462" cy="3786214"/>
          </a:xfrm>
          <a:prstGeom prst="rect">
            <a:avLst/>
          </a:prstGeom>
          <a:noFill/>
        </p:spPr>
      </p:pic>
      <p:pic>
        <p:nvPicPr>
          <p:cNvPr id="5125" name="Picture 5" descr="C:\Users\user\Desktop\20180307_10004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5400000">
            <a:off x="6250792" y="1535892"/>
            <a:ext cx="2786082" cy="242889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sz="3600" dirty="0">
                <a:solidFill>
                  <a:srgbClr val="002060"/>
                </a:solidFill>
              </a:rPr>
              <a:t>Праздничный утренник «Мамин день».</a:t>
            </a:r>
          </a:p>
        </p:txBody>
      </p:sp>
      <p:sp>
        <p:nvSpPr>
          <p:cNvPr id="8" name="Содержимое 7"/>
          <p:cNvSpPr>
            <a:spLocks noGrp="1"/>
          </p:cNvSpPr>
          <p:nvPr>
            <p:ph sz="half" idx="1"/>
          </p:nvPr>
        </p:nvSpPr>
        <p:spPr>
          <a:xfrm>
            <a:off x="285720" y="1785926"/>
            <a:ext cx="4210080" cy="221457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0" name="Содержимое 9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7" name="Picture 1" descr="C:\Users\user\Desktop\SAM_045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4876" y="4286256"/>
            <a:ext cx="4117132" cy="2103971"/>
          </a:xfrm>
          <a:prstGeom prst="rect">
            <a:avLst/>
          </a:prstGeom>
          <a:noFill/>
        </p:spPr>
      </p:pic>
      <p:pic>
        <p:nvPicPr>
          <p:cNvPr id="4099" name="Picture 3" descr="C:\Users\user\Desktop\SAM_045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6930838" y="-7572452"/>
            <a:ext cx="4286232" cy="3214674"/>
          </a:xfrm>
          <a:prstGeom prst="rect">
            <a:avLst/>
          </a:prstGeom>
          <a:noFill/>
        </p:spPr>
      </p:pic>
      <p:pic>
        <p:nvPicPr>
          <p:cNvPr id="1026" name="Picture 2" descr="C:\Users\user\Desktop\ixVbR1tryL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1714488"/>
            <a:ext cx="4277046" cy="2276171"/>
          </a:xfrm>
          <a:prstGeom prst="rect">
            <a:avLst/>
          </a:prstGeom>
          <a:noFill/>
        </p:spPr>
      </p:pic>
      <p:pic>
        <p:nvPicPr>
          <p:cNvPr id="1027" name="Picture 3" descr="C:\Users\user\Desktop\T0oTtTPonYM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034" y="1714488"/>
            <a:ext cx="3929090" cy="2210113"/>
          </a:xfrm>
          <a:prstGeom prst="rect">
            <a:avLst/>
          </a:prstGeom>
          <a:noFill/>
        </p:spPr>
      </p:pic>
      <p:pic>
        <p:nvPicPr>
          <p:cNvPr id="1028" name="Picture 4" descr="C:\Users\user\Desktop\SAM_045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85721" y="4143380"/>
            <a:ext cx="4162892" cy="23295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549275"/>
            <a:ext cx="6821505" cy="5975350"/>
          </a:xfrm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1600" dirty="0">
                <a:effectLst/>
              </a:rPr>
              <a:t>                     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1600" dirty="0">
                <a:solidFill>
                  <a:schemeClr val="bg2"/>
                </a:solidFill>
                <a:effectLst/>
              </a:rPr>
              <a:t>                             </a:t>
            </a:r>
            <a:r>
              <a:rPr lang="ru-RU" sz="2000" b="1" i="1" dirty="0">
                <a:solidFill>
                  <a:schemeClr val="bg2"/>
                </a:solidFill>
                <a:effectLst/>
              </a:rPr>
              <a:t> Ребёнок родился и спросил        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000" b="1" i="1" dirty="0">
                <a:solidFill>
                  <a:schemeClr val="bg2"/>
                </a:solidFill>
                <a:effectLst/>
              </a:rPr>
              <a:t>                       у  Бога: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000" b="1" i="1" dirty="0">
                <a:solidFill>
                  <a:schemeClr val="bg2"/>
                </a:solidFill>
                <a:effectLst/>
              </a:rPr>
              <a:t> </a:t>
            </a:r>
            <a:br>
              <a:rPr lang="ru-RU" sz="2000" b="1" i="1" dirty="0">
                <a:solidFill>
                  <a:schemeClr val="bg2"/>
                </a:solidFill>
                <a:effectLst/>
              </a:rPr>
            </a:br>
            <a:r>
              <a:rPr lang="ru-RU" sz="2000" b="1" i="1" dirty="0">
                <a:solidFill>
                  <a:schemeClr val="bg2"/>
                </a:solidFill>
                <a:effectLst/>
              </a:rPr>
              <a:t>                  - Я не знаю, зачем я иду в этот мир. Что я 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000" b="1" i="1" dirty="0">
                <a:solidFill>
                  <a:schemeClr val="bg2"/>
                </a:solidFill>
                <a:effectLst/>
              </a:rPr>
              <a:t>                       должен делать?</a:t>
            </a:r>
            <a:br>
              <a:rPr lang="ru-RU" sz="2000" b="1" i="1" dirty="0">
                <a:solidFill>
                  <a:schemeClr val="bg2"/>
                </a:solidFill>
                <a:effectLst/>
              </a:rPr>
            </a:br>
            <a:endParaRPr lang="ru-RU" sz="2000" b="1" i="1" dirty="0">
              <a:solidFill>
                <a:schemeClr val="bg2"/>
              </a:solidFill>
              <a:effectLst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000" b="1" i="1" dirty="0">
                <a:solidFill>
                  <a:schemeClr val="bg2"/>
                </a:solidFill>
                <a:effectLst/>
              </a:rPr>
              <a:t>                       Бог ответил:</a:t>
            </a:r>
            <a:br>
              <a:rPr lang="ru-RU" sz="2000" b="1" i="1" dirty="0">
                <a:solidFill>
                  <a:schemeClr val="bg2"/>
                </a:solidFill>
                <a:effectLst/>
              </a:rPr>
            </a:br>
            <a:endParaRPr lang="ru-RU" sz="2000" b="1" i="1" dirty="0">
              <a:solidFill>
                <a:schemeClr val="bg2"/>
              </a:solidFill>
              <a:effectLst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000" b="1" i="1" dirty="0">
                <a:solidFill>
                  <a:schemeClr val="bg2"/>
                </a:solidFill>
                <a:effectLst/>
              </a:rPr>
              <a:t>     - Я подарю тебе ангела, который всегда будет рядом с тобой. Он все тебе объяснит.</a:t>
            </a:r>
            <a:br>
              <a:rPr lang="ru-RU" sz="2000" b="1" i="1" dirty="0">
                <a:solidFill>
                  <a:schemeClr val="bg2"/>
                </a:solidFill>
                <a:effectLst/>
              </a:rPr>
            </a:br>
            <a:endParaRPr lang="ru-RU" sz="2000" b="1" i="1" dirty="0">
              <a:solidFill>
                <a:schemeClr val="bg2"/>
              </a:solidFill>
              <a:effectLst/>
            </a:endParaRPr>
          </a:p>
          <a:p>
            <a:pPr>
              <a:lnSpc>
                <a:spcPct val="80000"/>
              </a:lnSpc>
              <a:buFontTx/>
              <a:buChar char="-"/>
            </a:pPr>
            <a:r>
              <a:rPr lang="ru-RU" sz="2000" b="1" i="1" dirty="0">
                <a:solidFill>
                  <a:schemeClr val="bg2"/>
                </a:solidFill>
                <a:effectLst/>
              </a:rPr>
              <a:t>- Но как я пойму его, ведь я не знаю его языка?</a:t>
            </a:r>
            <a:br>
              <a:rPr lang="ru-RU" sz="2000" b="1" i="1" dirty="0">
                <a:solidFill>
                  <a:schemeClr val="bg2"/>
                </a:solidFill>
                <a:effectLst/>
              </a:rPr>
            </a:br>
            <a:endParaRPr lang="ru-RU" sz="2000" b="1" i="1" dirty="0">
              <a:solidFill>
                <a:schemeClr val="bg2"/>
              </a:solidFill>
              <a:effectLst/>
            </a:endParaRPr>
          </a:p>
          <a:p>
            <a:pPr>
              <a:lnSpc>
                <a:spcPct val="80000"/>
              </a:lnSpc>
              <a:buFontTx/>
              <a:buChar char="-"/>
            </a:pPr>
            <a:r>
              <a:rPr lang="ru-RU" sz="2000" b="1" i="1" dirty="0">
                <a:solidFill>
                  <a:schemeClr val="bg2"/>
                </a:solidFill>
                <a:effectLst/>
              </a:rPr>
              <a:t>- Ангел будет тебя учить своему языку. Он будет охранять тебя от всех бед!</a:t>
            </a:r>
            <a:br>
              <a:rPr lang="ru-RU" sz="2000" b="1" i="1" dirty="0">
                <a:solidFill>
                  <a:schemeClr val="bg2"/>
                </a:solidFill>
                <a:effectLst/>
              </a:rPr>
            </a:br>
            <a:endParaRPr lang="ru-RU" sz="2000" b="1" i="1" dirty="0">
              <a:solidFill>
                <a:schemeClr val="bg2"/>
              </a:solidFill>
              <a:effectLst/>
            </a:endParaRPr>
          </a:p>
          <a:p>
            <a:pPr>
              <a:lnSpc>
                <a:spcPct val="80000"/>
              </a:lnSpc>
              <a:buFontTx/>
              <a:buChar char="-"/>
            </a:pPr>
            <a:r>
              <a:rPr lang="ru-RU" sz="2000" b="1" i="1" dirty="0">
                <a:solidFill>
                  <a:schemeClr val="bg2"/>
                </a:solidFill>
                <a:effectLst/>
              </a:rPr>
              <a:t>- А как зовут моего ангела?</a:t>
            </a:r>
            <a:br>
              <a:rPr lang="ru-RU" sz="2000" b="1" i="1" dirty="0">
                <a:solidFill>
                  <a:schemeClr val="bg2"/>
                </a:solidFill>
                <a:effectLst/>
              </a:rPr>
            </a:br>
            <a:endParaRPr lang="ru-RU" sz="2000" b="1" i="1" dirty="0">
              <a:solidFill>
                <a:schemeClr val="bg2"/>
              </a:solidFill>
              <a:effectLst/>
            </a:endParaRPr>
          </a:p>
          <a:p>
            <a:pPr>
              <a:lnSpc>
                <a:spcPct val="80000"/>
              </a:lnSpc>
              <a:buFontTx/>
              <a:buChar char="-"/>
            </a:pPr>
            <a:r>
              <a:rPr lang="ru-RU" sz="2000" b="1" i="1" dirty="0">
                <a:solidFill>
                  <a:schemeClr val="bg2"/>
                </a:solidFill>
                <a:effectLst/>
              </a:rPr>
              <a:t>- Неважно как его зовут, у него много имен. Ты будешь звать его МАМА!!!</a:t>
            </a:r>
          </a:p>
        </p:txBody>
      </p:sp>
      <p:pic>
        <p:nvPicPr>
          <p:cNvPr id="30722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143768" y="0"/>
            <a:ext cx="200023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3" name="Picture 5" descr="&amp;Pcy;&amp;ocy;&amp;zcy;&amp;dcy;&amp;rcy;&amp;acy;&amp;vcy;&amp;lcy;&amp;iecy;&amp;ncy;&amp;icy;&amp;yacy; &amp;scy; 8 &amp;mcy;&amp;acy;&amp;rcy;&amp;tcy;&amp;acy; &amp;dcy;&amp;lcy;&amp;yacy; &amp;mcy;&amp;acy;&amp;mcy;&amp;ycy;"/>
          <p:cNvPicPr>
            <a:picLocks noChangeAspect="1" noChangeArrowheads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50825" y="981075"/>
            <a:ext cx="1800225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6829444" cy="1176338"/>
          </a:xfrm>
        </p:spPr>
        <p:txBody>
          <a:bodyPr/>
          <a:lstStyle/>
          <a:p>
            <a:pPr>
              <a:defRPr/>
            </a:pPr>
            <a:r>
              <a:rPr lang="ru-RU" sz="3200" b="1" dirty="0">
                <a:solidFill>
                  <a:srgbClr val="002060"/>
                </a:solidFill>
              </a:rPr>
              <a:t>Результаты реализации проекта:</a:t>
            </a:r>
            <a:r>
              <a:rPr lang="ru-RU" sz="3200" dirty="0"/>
              <a:t/>
            </a:r>
            <a:br>
              <a:rPr lang="ru-RU" sz="3200" dirty="0"/>
            </a:br>
            <a:endParaRPr lang="ru-RU" sz="3200" dirty="0"/>
          </a:p>
        </p:txBody>
      </p:sp>
      <p:sp>
        <p:nvSpPr>
          <p:cNvPr id="133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84313"/>
            <a:ext cx="6615130" cy="5373687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ru-RU" sz="2400" dirty="0">
                <a:solidFill>
                  <a:srgbClr val="002060"/>
                </a:solidFill>
              </a:rPr>
              <a:t>Расширен кругозор детей о празднике 8 марта.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dirty="0">
                <a:solidFill>
                  <a:srgbClr val="002060"/>
                </a:solidFill>
              </a:rPr>
              <a:t>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400" dirty="0">
                <a:solidFill>
                  <a:srgbClr val="002060"/>
                </a:solidFill>
              </a:rPr>
              <a:t>Улучшилась предметно – развивающая среда:  литературой, фотографиями, иллюстрациями, стихотворениями, рассказами, загадками.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2400" dirty="0">
              <a:solidFill>
                <a:srgbClr val="002060"/>
              </a:solidFill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ru-RU" sz="2400" dirty="0">
                <a:solidFill>
                  <a:srgbClr val="002060"/>
                </a:solidFill>
              </a:rPr>
              <a:t> У детей сформировались творческие способности, познавательная активность, любознательность, коммуникативные навыки.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2400" dirty="0">
              <a:solidFill>
                <a:srgbClr val="002060"/>
              </a:solidFill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ru-RU" sz="2400" dirty="0">
                <a:solidFill>
                  <a:srgbClr val="002060"/>
                </a:solidFill>
              </a:rPr>
              <a:t> Воспитанники и их родители приняли активное участие в подготовке к празднику 8 марта.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200" dirty="0">
                <a:solidFill>
                  <a:srgbClr val="002060"/>
                </a:solidFill>
              </a:rPr>
              <a:t> </a:t>
            </a:r>
          </a:p>
          <a:p>
            <a:pPr>
              <a:defRPr/>
            </a:pPr>
            <a:endParaRPr lang="ru-RU" dirty="0">
              <a:effectLst/>
            </a:endParaRPr>
          </a:p>
        </p:txBody>
      </p:sp>
      <p:pic>
        <p:nvPicPr>
          <p:cNvPr id="73731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286644" y="0"/>
            <a:ext cx="185735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>
                <a:solidFill>
                  <a:schemeClr val="bg2"/>
                </a:solidFill>
                <a:effectLst/>
              </a:rPr>
              <a:t>Литература:</a:t>
            </a:r>
          </a:p>
        </p:txBody>
      </p:sp>
      <p:sp>
        <p:nvSpPr>
          <p:cNvPr id="7475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81200"/>
            <a:ext cx="5757874" cy="4114800"/>
          </a:xfrm>
        </p:spPr>
        <p:txBody>
          <a:bodyPr/>
          <a:lstStyle/>
          <a:p>
            <a:pPr>
              <a:lnSpc>
                <a:spcPct val="90000"/>
              </a:lnSpc>
              <a:buNone/>
            </a:pPr>
            <a:r>
              <a:rPr lang="ru-RU" sz="2800" dirty="0" smtClean="0">
                <a:effectLst/>
              </a:rPr>
              <a:t>Комплексные </a:t>
            </a:r>
            <a:r>
              <a:rPr lang="ru-RU" sz="2800" dirty="0">
                <a:effectLst/>
              </a:rPr>
              <a:t>занятия по программе  под редакцией Васильевой М.А., Гербовой В.В., Комаровой Т.С. </a:t>
            </a:r>
            <a:r>
              <a:rPr lang="ru-RU" sz="2800" dirty="0" smtClean="0">
                <a:effectLst/>
              </a:rPr>
              <a:t>первая </a:t>
            </a:r>
            <a:r>
              <a:rPr lang="ru-RU" sz="2800" dirty="0">
                <a:effectLst/>
              </a:rPr>
              <a:t>младшая группа / авт. – сост. Ковригина Т.В., Косьяненко М.В., Павлова О.В. – Волгоград: Учитель, 2011. – 234 с.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ru-RU" sz="2400" dirty="0">
              <a:effectLst/>
            </a:endParaRPr>
          </a:p>
        </p:txBody>
      </p:sp>
      <p:pic>
        <p:nvPicPr>
          <p:cNvPr id="74755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000893" y="0"/>
            <a:ext cx="214310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043889" cy="761984"/>
          </a:xfrm>
        </p:spPr>
        <p:txBody>
          <a:bodyPr/>
          <a:lstStyle/>
          <a:p>
            <a:r>
              <a:rPr lang="ru-RU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Спасибо </a:t>
            </a:r>
            <a:r>
              <a:rPr lang="ru-RU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за внимание</a:t>
            </a:r>
            <a:endParaRPr lang="ru-RU" sz="5400" b="1" dirty="0">
              <a:solidFill>
                <a:schemeClr val="bg2"/>
              </a:solidFill>
              <a:effectLst/>
            </a:endParaRPr>
          </a:p>
        </p:txBody>
      </p:sp>
      <p:sp>
        <p:nvSpPr>
          <p:cNvPr id="7577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5720" y="1214422"/>
            <a:ext cx="7137401" cy="5500726"/>
          </a:xfrm>
        </p:spPr>
        <p:txBody>
          <a:bodyPr/>
          <a:lstStyle/>
          <a:p>
            <a:endParaRPr lang="ru-RU" dirty="0">
              <a:effectLst/>
            </a:endParaRPr>
          </a:p>
        </p:txBody>
      </p:sp>
      <p:pic>
        <p:nvPicPr>
          <p:cNvPr id="7" name="Рисунок 6" descr="https://ds04.infourok.ru/uploads/ex/070e/00021665-31e8ba97/img43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214422"/>
            <a:ext cx="8286808" cy="542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1" y="2276475"/>
            <a:ext cx="6329378" cy="4438673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400" dirty="0">
                <a:solidFill>
                  <a:srgbClr val="002060"/>
                </a:solidFill>
              </a:rPr>
              <a:t>  </a:t>
            </a:r>
            <a:r>
              <a:rPr lang="ru-RU" sz="2400" b="1" dirty="0" smtClean="0">
                <a:solidFill>
                  <a:srgbClr val="002060"/>
                </a:solidFill>
              </a:rPr>
              <a:t>Тип </a:t>
            </a:r>
            <a:r>
              <a:rPr lang="ru-RU" sz="2400" b="1" dirty="0">
                <a:solidFill>
                  <a:srgbClr val="002060"/>
                </a:solidFill>
              </a:rPr>
              <a:t>проекта</a:t>
            </a:r>
            <a:r>
              <a:rPr lang="ru-RU" sz="2400" dirty="0">
                <a:solidFill>
                  <a:srgbClr val="002060"/>
                </a:solidFill>
              </a:rPr>
              <a:t>: </a:t>
            </a:r>
            <a:r>
              <a:rPr lang="ru-RU" sz="2400" dirty="0" smtClean="0">
                <a:solidFill>
                  <a:srgbClr val="002060"/>
                </a:solidFill>
              </a:rPr>
              <a:t>информационно-творческий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  <a:r>
              <a:rPr lang="ru-RU" sz="2400" b="1" dirty="0" smtClean="0">
                <a:solidFill>
                  <a:srgbClr val="002060"/>
                </a:solidFill>
              </a:rPr>
              <a:t>Участники </a:t>
            </a:r>
            <a:r>
              <a:rPr lang="ru-RU" sz="2400" b="1" dirty="0">
                <a:solidFill>
                  <a:srgbClr val="002060"/>
                </a:solidFill>
              </a:rPr>
              <a:t>проекта:</a:t>
            </a:r>
            <a:r>
              <a:rPr lang="ru-RU" sz="2400" dirty="0">
                <a:solidFill>
                  <a:srgbClr val="002060"/>
                </a:solidFill>
              </a:rPr>
              <a:t> дети младшей группы</a:t>
            </a:r>
            <a:r>
              <a:rPr lang="ru-RU" sz="1600" b="1" dirty="0">
                <a:solidFill>
                  <a:srgbClr val="002060"/>
                </a:solidFill>
              </a:rPr>
              <a:t> ОТ </a:t>
            </a:r>
            <a:r>
              <a:rPr lang="ru-RU" sz="1600" b="1" dirty="0" smtClean="0">
                <a:solidFill>
                  <a:srgbClr val="002060"/>
                </a:solidFill>
              </a:rPr>
              <a:t>2 </a:t>
            </a:r>
            <a:r>
              <a:rPr lang="ru-RU" sz="1600" b="1" dirty="0">
                <a:solidFill>
                  <a:srgbClr val="002060"/>
                </a:solidFill>
              </a:rPr>
              <a:t>ДО </a:t>
            </a:r>
            <a:r>
              <a:rPr lang="ru-RU" sz="1600" b="1" dirty="0" smtClean="0">
                <a:solidFill>
                  <a:srgbClr val="002060"/>
                </a:solidFill>
              </a:rPr>
              <a:t>3 </a:t>
            </a:r>
            <a:r>
              <a:rPr lang="ru-RU" sz="1600" b="1" dirty="0">
                <a:solidFill>
                  <a:srgbClr val="002060"/>
                </a:solidFill>
              </a:rPr>
              <a:t>ЛЕТ</a:t>
            </a:r>
            <a:r>
              <a:rPr lang="ru-RU" sz="2400" dirty="0">
                <a:solidFill>
                  <a:srgbClr val="002060"/>
                </a:solidFill>
              </a:rPr>
              <a:t>, родители воспитанников, воспитатели группы, музыкальный руководитель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400" b="1" dirty="0" smtClean="0">
                <a:solidFill>
                  <a:srgbClr val="002060"/>
                </a:solidFill>
              </a:rPr>
              <a:t>Срок </a:t>
            </a:r>
            <a:r>
              <a:rPr lang="ru-RU" sz="2400" b="1" dirty="0">
                <a:solidFill>
                  <a:srgbClr val="002060"/>
                </a:solidFill>
              </a:rPr>
              <a:t>реализации проекта:</a:t>
            </a:r>
            <a:r>
              <a:rPr lang="ru-RU" sz="2400" dirty="0">
                <a:solidFill>
                  <a:srgbClr val="002060"/>
                </a:solidFill>
              </a:rPr>
              <a:t> краткосрочный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400" b="1" dirty="0" smtClean="0">
                <a:solidFill>
                  <a:srgbClr val="002060"/>
                </a:solidFill>
              </a:rPr>
              <a:t>Формы </a:t>
            </a:r>
            <a:r>
              <a:rPr lang="ru-RU" sz="2400" b="1" dirty="0">
                <a:solidFill>
                  <a:srgbClr val="002060"/>
                </a:solidFill>
              </a:rPr>
              <a:t>работы:</a:t>
            </a:r>
            <a:r>
              <a:rPr lang="ru-RU" sz="2400" dirty="0">
                <a:solidFill>
                  <a:srgbClr val="002060"/>
                </a:solidFill>
              </a:rPr>
              <a:t> игровая, познавательная, продуктивная, работа с родителями</a:t>
            </a:r>
          </a:p>
          <a:p>
            <a:pPr>
              <a:lnSpc>
                <a:spcPct val="90000"/>
              </a:lnSpc>
              <a:defRPr/>
            </a:pPr>
            <a:endParaRPr lang="ru-RU" dirty="0">
              <a:effectLst/>
            </a:endParaRPr>
          </a:p>
        </p:txBody>
      </p:sp>
      <p:pic>
        <p:nvPicPr>
          <p:cNvPr id="2" name="Заголовок 1"/>
          <p:cNvPicPr>
            <a:picLocks noGrp="1" noChangeArrowheads="1"/>
          </p:cNvPicPr>
          <p:nvPr>
            <p:ph type="title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>
          <a:xfrm>
            <a:off x="1357291" y="357166"/>
            <a:ext cx="6357982" cy="1335087"/>
          </a:xfrm>
        </p:spPr>
      </p:pic>
      <p:pic>
        <p:nvPicPr>
          <p:cNvPr id="31747" name="Picture 7" descr="&amp;mcy;&amp;icy;&amp;mcy;&amp;ocy;&amp;zcy;&amp;ycy; &amp;kcy; 8 &amp;mcy;&amp;acy;&amp;rcy;&amp;tcy;&amp;acy;"/>
          <p:cNvPicPr>
            <a:picLocks noChangeAspect="1" noChangeArrowheads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84213" y="260350"/>
            <a:ext cx="1895475" cy="193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8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215206" y="0"/>
            <a:ext cx="192879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143768" y="0"/>
            <a:ext cx="200023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09" name="Заголовок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b="1" dirty="0">
                <a:solidFill>
                  <a:srgbClr val="002060"/>
                </a:solidFill>
              </a:rPr>
              <a:t>Проблема: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57201" y="1571612"/>
            <a:ext cx="6615130" cy="2001851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b="1" dirty="0">
                <a:solidFill>
                  <a:srgbClr val="002060"/>
                </a:solidFill>
              </a:rPr>
              <a:t>Дети  недостаточно знают о своих мамах и бабушках, о весеннем празднике 8 марта. </a:t>
            </a:r>
            <a:endParaRPr lang="ru-RU" dirty="0"/>
          </a:p>
        </p:txBody>
      </p:sp>
      <p:pic>
        <p:nvPicPr>
          <p:cNvPr id="32772" name="Picture 13" descr="126772968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928795" y="3716338"/>
            <a:ext cx="3714776" cy="2862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286644" y="0"/>
            <a:ext cx="185735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95288" y="0"/>
            <a:ext cx="7283450" cy="1412875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1800" b="1"/>
              <a:t> </a:t>
            </a:r>
            <a:br>
              <a:rPr lang="ru-RU" sz="1800" b="1"/>
            </a:br>
            <a:r>
              <a:rPr lang="ru-RU" sz="4000" b="1">
                <a:solidFill>
                  <a:srgbClr val="FF9900"/>
                </a:solidFill>
              </a:rPr>
              <a:t>Цель:</a:t>
            </a:r>
            <a:r>
              <a:rPr lang="ru-RU" sz="2000" b="1">
                <a:solidFill>
                  <a:srgbClr val="002060"/>
                </a:solidFill>
              </a:rPr>
              <a:t>  </a:t>
            </a:r>
            <a:br>
              <a:rPr lang="ru-RU" sz="2000" b="1">
                <a:solidFill>
                  <a:srgbClr val="002060"/>
                </a:solidFill>
              </a:rPr>
            </a:br>
            <a:endParaRPr lang="ru-RU" sz="4800">
              <a:effectLst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323850" y="857232"/>
            <a:ext cx="6605604" cy="3508393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sz="2000" b="1" dirty="0">
                <a:solidFill>
                  <a:srgbClr val="002060"/>
                </a:solidFill>
              </a:rPr>
              <a:t>    </a:t>
            </a:r>
            <a:r>
              <a:rPr lang="ru-RU" sz="2400" b="1" dirty="0">
                <a:solidFill>
                  <a:srgbClr val="002060"/>
                </a:solidFill>
              </a:rPr>
              <a:t>Познакомить детей с праздником 8 марта, подготовить их к утреннику, посвященного Международному женскому дню; привить навыки чуткого, доброго, заботливого отношения к маме и бабушке.</a:t>
            </a:r>
          </a:p>
        </p:txBody>
      </p:sp>
      <p:pic>
        <p:nvPicPr>
          <p:cNvPr id="33796" name="Picture 4" descr="&amp;ncy;&amp;ocy;&amp;vcy;&amp;ycy;&amp;iecy; &amp;kcy;&amp;rcy;&amp;acy;&amp;scy;&amp;icy;&amp;vcy;&amp;ycy;&amp;iecy; &amp;Ocy;&amp;tcy;&amp;kcy;&amp;rcy;&amp;ycy;&amp;tcy;&amp;kcy;&amp;icy; &amp;acy;&amp;ncy;&amp;icy;&amp;mcy;&amp;acy;&amp;tscy;&amp;icy;&amp;ocy;&amp;ncy;&amp;ncy;&amp;ycy;&amp;iecy; &amp;Pcy;&amp;rcy;&amp;acy;&amp;zcy;&amp;dcy;&amp;ncy;&amp;icy;&amp;kcy; &amp;vcy;&amp;iecy;&amp;scy;&amp;ncy;&amp;ycy;, &amp;acy;&amp;ncy;&amp;icy;&amp;mcy;&amp;icy;&amp;rcy;&amp;ocy;&amp;vcy;&amp;acy;&amp;ncy;&amp;ncy;&amp;ycy;&amp;iecy; &amp;kcy;&amp;acy;&amp;rcy;&amp;tcy;&amp;icy;&amp;ncy;&amp;kcy;&amp;icy; &amp;Pcy;&amp;rcy;&amp;acy;&amp;zcy;&amp;dcy;&amp;ncy;&amp;icy;&amp;kcy; &amp;vcy;&amp;iecy;&amp;scy;&amp;ncy;&amp;ycy;"/>
          <p:cNvPicPr>
            <a:picLocks noChangeAspect="1" noChangeArrowheads="1" noCrop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357290" y="3429000"/>
            <a:ext cx="4608513" cy="3078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333375"/>
            <a:ext cx="7345362" cy="935038"/>
          </a:xfrm>
        </p:spPr>
        <p:txBody>
          <a:bodyPr/>
          <a:lstStyle/>
          <a:p>
            <a:pPr>
              <a:defRPr/>
            </a:pPr>
            <a:r>
              <a:rPr lang="ru-RU" sz="4000" b="1">
                <a:solidFill>
                  <a:srgbClr val="FF9900"/>
                </a:solidFill>
              </a:rPr>
              <a:t>Задачи: </a:t>
            </a:r>
            <a:r>
              <a:rPr lang="ru-RU" sz="4000">
                <a:solidFill>
                  <a:srgbClr val="FF9900"/>
                </a:solidFill>
              </a:rPr>
              <a:t/>
            </a:r>
            <a:br>
              <a:rPr lang="ru-RU" sz="4000">
                <a:solidFill>
                  <a:srgbClr val="FF9900"/>
                </a:solidFill>
              </a:rPr>
            </a:br>
            <a:endParaRPr lang="ru-RU" sz="4000">
              <a:solidFill>
                <a:srgbClr val="FF9900"/>
              </a:solidFill>
            </a:endParaRPr>
          </a:p>
        </p:txBody>
      </p:sp>
      <p:sp>
        <p:nvSpPr>
          <p:cNvPr id="3584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412875"/>
            <a:ext cx="6892943" cy="544512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1800" b="1" dirty="0">
                <a:solidFill>
                  <a:schemeClr val="bg2"/>
                </a:solidFill>
                <a:effectLst/>
              </a:rPr>
              <a:t>1. Пополнить предметно -  развивающую среду по теме проекта.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ru-RU" sz="1800" b="1" dirty="0">
              <a:solidFill>
                <a:schemeClr val="bg2"/>
              </a:solidFill>
              <a:effectLst/>
            </a:endParaRPr>
          </a:p>
          <a:p>
            <a:pPr>
              <a:lnSpc>
                <a:spcPct val="80000"/>
              </a:lnSpc>
            </a:pPr>
            <a:r>
              <a:rPr lang="ru-RU" sz="1800" b="1" dirty="0">
                <a:solidFill>
                  <a:schemeClr val="bg2"/>
                </a:solidFill>
                <a:effectLst/>
              </a:rPr>
              <a:t>2. Уточнить представления детей о семье. Вспомнить с детьми имена </a:t>
            </a:r>
            <a:r>
              <a:rPr lang="ru-RU" sz="1800" b="1" dirty="0" smtClean="0">
                <a:solidFill>
                  <a:schemeClr val="bg2"/>
                </a:solidFill>
                <a:effectLst/>
              </a:rPr>
              <a:t> </a:t>
            </a:r>
            <a:r>
              <a:rPr lang="ru-RU" sz="1800" b="1" dirty="0">
                <a:solidFill>
                  <a:schemeClr val="bg2"/>
                </a:solidFill>
                <a:effectLst/>
              </a:rPr>
              <a:t>мам и бабушек.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ru-RU" sz="1800" b="1" dirty="0">
              <a:solidFill>
                <a:schemeClr val="bg2"/>
              </a:solidFill>
              <a:effectLst/>
            </a:endParaRPr>
          </a:p>
          <a:p>
            <a:pPr>
              <a:lnSpc>
                <a:spcPct val="80000"/>
              </a:lnSpc>
            </a:pPr>
            <a:r>
              <a:rPr lang="ru-RU" sz="1800" b="1" dirty="0">
                <a:solidFill>
                  <a:schemeClr val="bg2"/>
                </a:solidFill>
                <a:effectLst/>
              </a:rPr>
              <a:t>3. Формировать умение составлять описательный рассказ о маме с опорой на алгоритм.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ru-RU" sz="1800" b="1" dirty="0">
              <a:solidFill>
                <a:schemeClr val="bg2"/>
              </a:solidFill>
              <a:effectLst/>
            </a:endParaRPr>
          </a:p>
          <a:p>
            <a:pPr>
              <a:lnSpc>
                <a:spcPct val="80000"/>
              </a:lnSpc>
            </a:pPr>
            <a:r>
              <a:rPr lang="ru-RU" sz="1800" b="1" dirty="0">
                <a:solidFill>
                  <a:schemeClr val="bg2"/>
                </a:solidFill>
                <a:effectLst/>
              </a:rPr>
              <a:t>4. Способствовать развитию творческих способностей воспитанников: привлекать детей в подготовке к празднику, к изготовлению подарков мамам – поздравительных </a:t>
            </a:r>
            <a:r>
              <a:rPr lang="ru-RU" sz="1800" b="1" dirty="0" smtClean="0">
                <a:solidFill>
                  <a:schemeClr val="bg2"/>
                </a:solidFill>
                <a:effectLst/>
              </a:rPr>
              <a:t>открыток </a:t>
            </a:r>
            <a:r>
              <a:rPr lang="ru-RU" sz="1800" b="1" dirty="0">
                <a:solidFill>
                  <a:schemeClr val="bg2"/>
                </a:solidFill>
                <a:effectLst/>
              </a:rPr>
              <a:t>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ru-RU" sz="1800" b="1" dirty="0">
              <a:solidFill>
                <a:schemeClr val="bg2"/>
              </a:solidFill>
              <a:effectLst/>
            </a:endParaRPr>
          </a:p>
          <a:p>
            <a:pPr>
              <a:lnSpc>
                <a:spcPct val="80000"/>
              </a:lnSpc>
            </a:pPr>
            <a:r>
              <a:rPr lang="ru-RU" sz="1800" b="1" dirty="0">
                <a:solidFill>
                  <a:schemeClr val="bg2"/>
                </a:solidFill>
                <a:effectLst/>
              </a:rPr>
              <a:t>5. Развивать у детей доброе и заботливое отношение к своей маме: желание помогать ей,  радовать ее своими добрыми поступками и делами.</a:t>
            </a:r>
            <a:r>
              <a:rPr lang="ru-RU" sz="1800" dirty="0">
                <a:effectLst/>
              </a:rPr>
              <a:t> </a:t>
            </a:r>
          </a:p>
          <a:p>
            <a:pPr>
              <a:lnSpc>
                <a:spcPct val="80000"/>
              </a:lnSpc>
            </a:pPr>
            <a:endParaRPr lang="ru-RU" sz="1800" dirty="0">
              <a:effectLst/>
            </a:endParaRPr>
          </a:p>
        </p:txBody>
      </p:sp>
      <p:pic>
        <p:nvPicPr>
          <p:cNvPr id="3584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215206" y="0"/>
            <a:ext cx="192879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5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215206" y="0"/>
            <a:ext cx="192879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57201" y="381000"/>
            <a:ext cx="6615130" cy="1371600"/>
          </a:xfrm>
        </p:spPr>
        <p:txBody>
          <a:bodyPr/>
          <a:lstStyle/>
          <a:p>
            <a:pPr eaLnBrk="1" hangingPunct="1">
              <a:defRPr/>
            </a:pP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> 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3600" b="1" dirty="0">
                <a:solidFill>
                  <a:srgbClr val="002060"/>
                </a:solidFill>
              </a:rPr>
              <a:t>Этапы реализации проекта: </a:t>
            </a:r>
            <a:r>
              <a:rPr lang="ru-RU" sz="2400" dirty="0">
                <a:solidFill>
                  <a:srgbClr val="002060"/>
                </a:solidFill>
              </a:rPr>
              <a:t/>
            </a:r>
            <a:br>
              <a:rPr lang="ru-RU" sz="2400" dirty="0">
                <a:solidFill>
                  <a:srgbClr val="002060"/>
                </a:solidFill>
              </a:rPr>
            </a:b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500034" y="2000240"/>
            <a:ext cx="6786610" cy="4090987"/>
          </a:xfrm>
        </p:spPr>
        <p:txBody>
          <a:bodyPr>
            <a:normAutofit/>
          </a:bodyPr>
          <a:lstStyle/>
          <a:p>
            <a:pPr marL="0" indent="0" eaLnBrk="1" hangingPunct="1">
              <a:spcBef>
                <a:spcPct val="0"/>
              </a:spcBef>
              <a:buFont typeface="Wingdings" pitchFamily="2" charset="2"/>
              <a:buNone/>
              <a:defRPr/>
            </a:pPr>
            <a:r>
              <a:rPr lang="ru-RU" b="1"/>
              <a:t> </a:t>
            </a:r>
            <a:r>
              <a:rPr lang="ru-RU" b="1">
                <a:solidFill>
                  <a:srgbClr val="002060"/>
                </a:solidFill>
              </a:rPr>
              <a:t>I этап – подготовительный</a:t>
            </a:r>
          </a:p>
          <a:p>
            <a:pPr marL="0" indent="0" eaLnBrk="1" hangingPunct="1">
              <a:spcBef>
                <a:spcPct val="0"/>
              </a:spcBef>
              <a:buFont typeface="Wingdings" pitchFamily="2" charset="2"/>
              <a:buNone/>
              <a:defRPr/>
            </a:pPr>
            <a:r>
              <a:rPr lang="ru-RU">
                <a:solidFill>
                  <a:srgbClr val="002060"/>
                </a:solidFill>
              </a:rPr>
              <a:t/>
            </a:r>
            <a:br>
              <a:rPr lang="ru-RU">
                <a:solidFill>
                  <a:srgbClr val="002060"/>
                </a:solidFill>
              </a:rPr>
            </a:br>
            <a:r>
              <a:rPr lang="ru-RU" b="1">
                <a:solidFill>
                  <a:srgbClr val="002060"/>
                </a:solidFill>
              </a:rPr>
              <a:t>II  этап – основной </a:t>
            </a:r>
          </a:p>
          <a:p>
            <a:pPr marL="0" indent="0" eaLnBrk="1" hangingPunct="1">
              <a:spcBef>
                <a:spcPct val="0"/>
              </a:spcBef>
              <a:buFont typeface="Wingdings" pitchFamily="2" charset="2"/>
              <a:buNone/>
              <a:defRPr/>
            </a:pPr>
            <a:r>
              <a:rPr lang="ru-RU" b="1">
                <a:solidFill>
                  <a:srgbClr val="002060"/>
                </a:solidFill>
              </a:rPr>
              <a:t>(практический)</a:t>
            </a:r>
          </a:p>
          <a:p>
            <a:pPr marL="0" indent="0" eaLnBrk="1" hangingPunct="1">
              <a:spcBef>
                <a:spcPct val="0"/>
              </a:spcBef>
              <a:buFont typeface="Wingdings" pitchFamily="2" charset="2"/>
              <a:buNone/>
              <a:defRPr/>
            </a:pPr>
            <a:endParaRPr lang="ru-RU">
              <a:solidFill>
                <a:srgbClr val="002060"/>
              </a:solidFill>
            </a:endParaRPr>
          </a:p>
          <a:p>
            <a:pPr marL="0" indent="0">
              <a:spcBef>
                <a:spcPct val="0"/>
              </a:spcBef>
              <a:buFont typeface="Wingdings" pitchFamily="2" charset="2"/>
              <a:buNone/>
              <a:defRPr/>
            </a:pPr>
            <a:r>
              <a:rPr lang="ru-RU" b="1">
                <a:solidFill>
                  <a:srgbClr val="002060"/>
                </a:solidFill>
              </a:rPr>
              <a:t>III этап- заключительный</a:t>
            </a:r>
            <a:r>
              <a:rPr lang="ru-RU">
                <a:solidFill>
                  <a:srgbClr val="002060"/>
                </a:solidFill>
              </a:rPr>
              <a:t> </a:t>
            </a:r>
          </a:p>
          <a:p>
            <a:pPr marL="0" indent="0" eaLnBrk="1" hangingPunct="1">
              <a:buFont typeface="Wingdings" pitchFamily="2" charset="2"/>
              <a:buNone/>
              <a:defRPr/>
            </a:pPr>
            <a:endParaRPr lang="ru-RU"/>
          </a:p>
        </p:txBody>
      </p:sp>
      <p:pic>
        <p:nvPicPr>
          <p:cNvPr id="36868" name="Picture 5" descr="flowers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00113" cy="900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>
          <a:xfrm>
            <a:off x="971550" y="0"/>
            <a:ext cx="6697663" cy="1319213"/>
          </a:xfrm>
        </p:spPr>
        <p:txBody>
          <a:bodyPr/>
          <a:lstStyle/>
          <a:p>
            <a:pPr>
              <a:defRPr/>
            </a:pPr>
            <a:r>
              <a:rPr lang="ru-RU" sz="3200" b="1" dirty="0">
                <a:solidFill>
                  <a:srgbClr val="002060"/>
                </a:solidFill>
              </a:rPr>
              <a:t>I этап – подготовительный</a:t>
            </a:r>
          </a:p>
        </p:txBody>
      </p:sp>
      <p:sp>
        <p:nvSpPr>
          <p:cNvPr id="983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341438"/>
            <a:ext cx="6948488" cy="5327650"/>
          </a:xfrm>
        </p:spPr>
        <p:txBody>
          <a:bodyPr/>
          <a:lstStyle/>
          <a:p>
            <a:pPr eaLnBrk="1" hangingPunct="1">
              <a:buFont typeface="Wingdings" pitchFamily="2" charset="2"/>
              <a:buChar char="§"/>
              <a:defRPr/>
            </a:pPr>
            <a:r>
              <a:rPr lang="ru-RU" sz="2400" dirty="0">
                <a:solidFill>
                  <a:srgbClr val="002060"/>
                </a:solidFill>
              </a:rPr>
              <a:t> Обсуждение цели, задач с детьми и родителями.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ru-RU" sz="2400" dirty="0">
              <a:solidFill>
                <a:srgbClr val="002060"/>
              </a:solidFill>
            </a:endParaRPr>
          </a:p>
          <a:p>
            <a:pPr eaLnBrk="1" hangingPunct="1">
              <a:buFont typeface="Wingdings" pitchFamily="2" charset="2"/>
              <a:buChar char="§"/>
              <a:defRPr/>
            </a:pPr>
            <a:r>
              <a:rPr lang="ru-RU" sz="2400" dirty="0">
                <a:solidFill>
                  <a:srgbClr val="002060"/>
                </a:solidFill>
              </a:rPr>
              <a:t>Создание необходимых условий для реализации проекта: </a:t>
            </a:r>
            <a:r>
              <a:rPr lang="ru-RU" sz="1800" b="1" dirty="0">
                <a:solidFill>
                  <a:srgbClr val="002060"/>
                </a:solidFill>
                <a:effectLst/>
              </a:rPr>
              <a:t>подобрать материалы, игрушки, атрибуты к игровой, театрализованной деятельности, дидактические игры, иллюстрированный материал, художественную литературу по теме «Женский день» .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ru-RU" sz="1800" dirty="0">
              <a:solidFill>
                <a:srgbClr val="002060"/>
              </a:solidFill>
              <a:effectLst/>
            </a:endParaRPr>
          </a:p>
          <a:p>
            <a:pPr eaLnBrk="1" hangingPunct="1">
              <a:buFont typeface="Wingdings" pitchFamily="2" charset="2"/>
              <a:buChar char="§"/>
              <a:defRPr/>
            </a:pPr>
            <a:r>
              <a:rPr lang="ru-RU" sz="2400" dirty="0">
                <a:solidFill>
                  <a:srgbClr val="002060"/>
                </a:solidFill>
              </a:rPr>
              <a:t>Перспективное планирование проекта.</a:t>
            </a:r>
          </a:p>
          <a:p>
            <a:pPr eaLnBrk="1" hangingPunct="1">
              <a:buFont typeface="Wingdings" pitchFamily="2" charset="2"/>
              <a:buChar char="§"/>
              <a:defRPr/>
            </a:pPr>
            <a:endParaRPr lang="ru-RU" sz="2400" dirty="0">
              <a:solidFill>
                <a:srgbClr val="002060"/>
              </a:solidFill>
            </a:endParaRPr>
          </a:p>
          <a:p>
            <a:pPr eaLnBrk="1" hangingPunct="1">
              <a:buFont typeface="Wingdings" pitchFamily="2" charset="2"/>
              <a:buChar char="§"/>
              <a:defRPr/>
            </a:pPr>
            <a:r>
              <a:rPr lang="ru-RU" sz="2400" dirty="0">
                <a:solidFill>
                  <a:srgbClr val="002060"/>
                </a:solidFill>
              </a:rPr>
              <a:t>Подбор материала для продуктивной деятельности.</a:t>
            </a:r>
            <a:r>
              <a:rPr lang="ru-RU" sz="2400" b="1" dirty="0">
                <a:solidFill>
                  <a:srgbClr val="002060"/>
                </a:solidFill>
              </a:rPr>
              <a:t> </a:t>
            </a:r>
          </a:p>
        </p:txBody>
      </p:sp>
      <p:pic>
        <p:nvPicPr>
          <p:cNvPr id="37891" name="Picture 5" descr="flowers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0" y="-61913"/>
            <a:ext cx="1042988" cy="1042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2" name="Picture 7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443663" y="2349500"/>
            <a:ext cx="2513012" cy="302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newYearBlueLight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кстура">
  <a:themeElements>
    <a:clrScheme name="Текстура 5">
      <a:dk1>
        <a:srgbClr val="003366"/>
      </a:dk1>
      <a:lt1>
        <a:srgbClr val="FFFFFF"/>
      </a:lt1>
      <a:dk2>
        <a:srgbClr val="2B5481"/>
      </a:dk2>
      <a:lt2>
        <a:srgbClr val="E5FFFF"/>
      </a:lt2>
      <a:accent1>
        <a:srgbClr val="009999"/>
      </a:accent1>
      <a:accent2>
        <a:srgbClr val="336699"/>
      </a:accent2>
      <a:accent3>
        <a:srgbClr val="ACB3C1"/>
      </a:accent3>
      <a:accent4>
        <a:srgbClr val="DADADA"/>
      </a:accent4>
      <a:accent5>
        <a:srgbClr val="AACACA"/>
      </a:accent5>
      <a:accent6>
        <a:srgbClr val="2D5C8A"/>
      </a:accent6>
      <a:hlink>
        <a:srgbClr val="00CCFF"/>
      </a:hlink>
      <a:folHlink>
        <a:srgbClr val="FFCC00"/>
      </a:folHlink>
    </a:clrScheme>
    <a:fontScheme name="Текстура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кстура 1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CC66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B95C00"/>
        </a:accent6>
        <a:hlink>
          <a:srgbClr val="FFCC66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2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33CC33"/>
        </a:accent1>
        <a:accent2>
          <a:srgbClr val="46562A"/>
        </a:accent2>
        <a:accent3>
          <a:srgbClr val="B2B9AC"/>
        </a:accent3>
        <a:accent4>
          <a:srgbClr val="DADADA"/>
        </a:accent4>
        <a:accent5>
          <a:srgbClr val="ADE2AD"/>
        </a:accent5>
        <a:accent6>
          <a:srgbClr val="3F4D25"/>
        </a:accent6>
        <a:hlink>
          <a:srgbClr val="0099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3">
        <a:dk1>
          <a:srgbClr val="4E4E74"/>
        </a:dk1>
        <a:lt1>
          <a:srgbClr val="FFFFFF"/>
        </a:lt1>
        <a:dk2>
          <a:srgbClr val="666699"/>
        </a:dk2>
        <a:lt2>
          <a:srgbClr val="FFFFCC"/>
        </a:lt2>
        <a:accent1>
          <a:srgbClr val="5E5884"/>
        </a:accent1>
        <a:accent2>
          <a:srgbClr val="8AB29D"/>
        </a:accent2>
        <a:accent3>
          <a:srgbClr val="B8B8CA"/>
        </a:accent3>
        <a:accent4>
          <a:srgbClr val="DADADA"/>
        </a:accent4>
        <a:accent5>
          <a:srgbClr val="B6B4C2"/>
        </a:accent5>
        <a:accent6>
          <a:srgbClr val="7DA18E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4">
        <a:dk1>
          <a:srgbClr val="004E4C"/>
        </a:dk1>
        <a:lt1>
          <a:srgbClr val="FFFFFF"/>
        </a:lt1>
        <a:dk2>
          <a:srgbClr val="006666"/>
        </a:dk2>
        <a:lt2>
          <a:srgbClr val="FFFFCC"/>
        </a:lt2>
        <a:accent1>
          <a:srgbClr val="FFCC00"/>
        </a:accent1>
        <a:accent2>
          <a:srgbClr val="00B0AC"/>
        </a:accent2>
        <a:accent3>
          <a:srgbClr val="AAB8B8"/>
        </a:accent3>
        <a:accent4>
          <a:srgbClr val="DADADA"/>
        </a:accent4>
        <a:accent5>
          <a:srgbClr val="FFE2AA"/>
        </a:accent5>
        <a:accent6>
          <a:srgbClr val="009F9B"/>
        </a:accent6>
        <a:hlink>
          <a:srgbClr val="BA7C3E"/>
        </a:hlink>
        <a:folHlink>
          <a:srgbClr val="724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009999"/>
        </a:accent1>
        <a:accent2>
          <a:srgbClr val="336699"/>
        </a:accent2>
        <a:accent3>
          <a:srgbClr val="ACB3C1"/>
        </a:accent3>
        <a:accent4>
          <a:srgbClr val="DADADA"/>
        </a:accent4>
        <a:accent5>
          <a:srgbClr val="AACACA"/>
        </a:accent5>
        <a:accent6>
          <a:srgbClr val="2D5C8A"/>
        </a:accent6>
        <a:hlink>
          <a:srgbClr val="00CC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6">
        <a:dk1>
          <a:srgbClr val="080808"/>
        </a:dk1>
        <a:lt1>
          <a:srgbClr val="FFFFFF"/>
        </a:lt1>
        <a:dk2>
          <a:srgbClr val="4D4D4D"/>
        </a:dk2>
        <a:lt2>
          <a:srgbClr val="FFFFFF"/>
        </a:lt2>
        <a:accent1>
          <a:srgbClr val="666699"/>
        </a:accent1>
        <a:accent2>
          <a:srgbClr val="3366CC"/>
        </a:accent2>
        <a:accent3>
          <a:srgbClr val="B2B2B2"/>
        </a:accent3>
        <a:accent4>
          <a:srgbClr val="DADADA"/>
        </a:accent4>
        <a:accent5>
          <a:srgbClr val="B8B8CA"/>
        </a:accent5>
        <a:accent6>
          <a:srgbClr val="2D5CB9"/>
        </a:accent6>
        <a:hlink>
          <a:srgbClr val="00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7">
        <a:dk1>
          <a:srgbClr val="000000"/>
        </a:dk1>
        <a:lt1>
          <a:srgbClr val="DBDAC2"/>
        </a:lt1>
        <a:dk2>
          <a:srgbClr val="827F4C"/>
        </a:dk2>
        <a:lt2>
          <a:srgbClr val="C0BC94"/>
        </a:lt2>
        <a:accent1>
          <a:srgbClr val="AAA578"/>
        </a:accent1>
        <a:accent2>
          <a:srgbClr val="A2A4AC"/>
        </a:accent2>
        <a:accent3>
          <a:srgbClr val="EAEADD"/>
        </a:accent3>
        <a:accent4>
          <a:srgbClr val="000000"/>
        </a:accent4>
        <a:accent5>
          <a:srgbClr val="D2CFBE"/>
        </a:accent5>
        <a:accent6>
          <a:srgbClr val="92949B"/>
        </a:accent6>
        <a:hlink>
          <a:srgbClr val="5B8800"/>
        </a:hlink>
        <a:folHlink>
          <a:srgbClr val="68653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кстура 8">
        <a:dk1>
          <a:srgbClr val="000000"/>
        </a:dk1>
        <a:lt1>
          <a:srgbClr val="DCE8F4"/>
        </a:lt1>
        <a:dk2>
          <a:srgbClr val="7B9CB5"/>
        </a:dk2>
        <a:lt2>
          <a:srgbClr val="969696"/>
        </a:lt2>
        <a:accent1>
          <a:srgbClr val="FFFFFF"/>
        </a:accent1>
        <a:accent2>
          <a:srgbClr val="00BAB6"/>
        </a:accent2>
        <a:accent3>
          <a:srgbClr val="EBF2F8"/>
        </a:accent3>
        <a:accent4>
          <a:srgbClr val="000000"/>
        </a:accent4>
        <a:accent5>
          <a:srgbClr val="FFFFFF"/>
        </a:accent5>
        <a:accent6>
          <a:srgbClr val="00A8A5"/>
        </a:accent6>
        <a:hlink>
          <a:srgbClr val="8A8AD8"/>
        </a:hlink>
        <a:folHlink>
          <a:srgbClr val="24249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newYearBlueLight</Template>
  <TotalTime>3519</TotalTime>
  <Words>1034</Words>
  <Application>Microsoft Office PowerPoint</Application>
  <PresentationFormat>Экран (4:3)</PresentationFormat>
  <Paragraphs>158</Paragraphs>
  <Slides>32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32</vt:i4>
      </vt:variant>
    </vt:vector>
  </HeadingPairs>
  <TitlesOfParts>
    <vt:vector size="34" baseType="lpstr">
      <vt:lpstr>newYearBlueLight</vt:lpstr>
      <vt:lpstr>Текстура</vt:lpstr>
      <vt:lpstr>Слайд 1</vt:lpstr>
      <vt:lpstr>Слайд 2</vt:lpstr>
      <vt:lpstr>Слайд 3</vt:lpstr>
      <vt:lpstr>Слайд 4</vt:lpstr>
      <vt:lpstr>Проблема:</vt:lpstr>
      <vt:lpstr>  Цель:   </vt:lpstr>
      <vt:lpstr>Задачи:  </vt:lpstr>
      <vt:lpstr>   Этапы реализации проекта:  </vt:lpstr>
      <vt:lpstr>I этап – подготовительный</vt:lpstr>
      <vt:lpstr>II  этап – основной  ( практический) </vt:lpstr>
      <vt:lpstr>Домашние задания родителям:</vt:lpstr>
      <vt:lpstr>III этап- заключительный</vt:lpstr>
      <vt:lpstr>Слайд 13</vt:lpstr>
      <vt:lpstr>ОО «ПОЗНАНИЕ» </vt:lpstr>
      <vt:lpstr>Слайд 15</vt:lpstr>
      <vt:lpstr>ОО «КОММУНИКАЦИЯ. ЧТЕНИЕ ХУДОЖЕСТВЕННОЙ ЛИТЕРАТУРЫ» </vt:lpstr>
      <vt:lpstr>Творческое рассказывание</vt:lpstr>
      <vt:lpstr>Слайд 18</vt:lpstr>
      <vt:lpstr> Рассматривание  тематического альбома  «Весна красна»: </vt:lpstr>
      <vt:lpstr>  «ФИЗИЧЕСКАЯ КУЛЬТУРА. ЗДОРОВЬЕ» </vt:lpstr>
      <vt:lpstr>Сюжетно-ролевые игры (Мамины помощники)</vt:lpstr>
      <vt:lpstr>ОО «МУЗЫКА» </vt:lpstr>
      <vt:lpstr>ОО «ХУДОЖЕСТВЕННОЕ ТВОРЧЕСТВО» </vt:lpstr>
      <vt:lpstr>  «Праздничная открытка»  </vt:lpstr>
      <vt:lpstr>Работа с родителями:  </vt:lpstr>
      <vt:lpstr> </vt:lpstr>
      <vt:lpstr>III этап-заключительный Оформление результата в виде презентации.</vt:lpstr>
      <vt:lpstr>Выставка изделий из пластилина «Пряники для мам и бабушек» </vt:lpstr>
      <vt:lpstr>Праздничный утренник «Мамин день».</vt:lpstr>
      <vt:lpstr>Результаты реализации проекта: </vt:lpstr>
      <vt:lpstr>Литература:</vt:lpstr>
      <vt:lpstr>Спасибо за внимание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казённое дошкольное образовательное учреждение детский сад №6 «Сказка» г.Барабинск.</dc:title>
  <dc:subject>Шаблон для презентаций</dc:subject>
  <dc:creator>User</dc:creator>
  <dc:description>Презентации по культуре и искусству, шаблоны PowerPoint - http://freeppt.ru</dc:description>
  <cp:lastModifiedBy>user</cp:lastModifiedBy>
  <cp:revision>240</cp:revision>
  <dcterms:created xsi:type="dcterms:W3CDTF">2012-12-10T12:03:27Z</dcterms:created>
  <dcterms:modified xsi:type="dcterms:W3CDTF">2018-03-18T19:34:18Z</dcterms:modified>
</cp:coreProperties>
</file>